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 id="2147483877" r:id="rId2"/>
  </p:sldMasterIdLst>
  <p:notesMasterIdLst>
    <p:notesMasterId r:id="rId111"/>
  </p:notesMasterIdLst>
  <p:handoutMasterIdLst>
    <p:handoutMasterId r:id="rId112"/>
  </p:handoutMasterIdLst>
  <p:sldIdLst>
    <p:sldId id="1265" r:id="rId3"/>
    <p:sldId id="1299" r:id="rId4"/>
    <p:sldId id="1287" r:id="rId5"/>
    <p:sldId id="1300" r:id="rId6"/>
    <p:sldId id="1301" r:id="rId7"/>
    <p:sldId id="1302" r:id="rId8"/>
    <p:sldId id="1303" r:id="rId9"/>
    <p:sldId id="1304" r:id="rId10"/>
    <p:sldId id="1175" r:id="rId11"/>
    <p:sldId id="1177" r:id="rId12"/>
    <p:sldId id="1179" r:id="rId13"/>
    <p:sldId id="1180" r:id="rId14"/>
    <p:sldId id="1181" r:id="rId15"/>
    <p:sldId id="1182" r:id="rId16"/>
    <p:sldId id="1186" r:id="rId17"/>
    <p:sldId id="1283" r:id="rId18"/>
    <p:sldId id="1185" r:id="rId19"/>
    <p:sldId id="1275" r:id="rId20"/>
    <p:sldId id="1221" r:id="rId21"/>
    <p:sldId id="1223" r:id="rId22"/>
    <p:sldId id="1213" r:id="rId23"/>
    <p:sldId id="1282" r:id="rId24"/>
    <p:sldId id="1226" r:id="rId25"/>
    <p:sldId id="1293" r:id="rId26"/>
    <p:sldId id="1294" r:id="rId27"/>
    <p:sldId id="1295" r:id="rId28"/>
    <p:sldId id="294" r:id="rId29"/>
    <p:sldId id="1296" r:id="rId30"/>
    <p:sldId id="1297" r:id="rId31"/>
    <p:sldId id="1298" r:id="rId32"/>
    <p:sldId id="297" r:id="rId33"/>
    <p:sldId id="303" r:id="rId34"/>
    <p:sldId id="305" r:id="rId35"/>
    <p:sldId id="306" r:id="rId36"/>
    <p:sldId id="307" r:id="rId37"/>
    <p:sldId id="1257" r:id="rId38"/>
    <p:sldId id="311" r:id="rId39"/>
    <p:sldId id="314" r:id="rId40"/>
    <p:sldId id="316" r:id="rId41"/>
    <p:sldId id="318" r:id="rId42"/>
    <p:sldId id="319" r:id="rId43"/>
    <p:sldId id="320" r:id="rId44"/>
    <p:sldId id="329" r:id="rId45"/>
    <p:sldId id="335" r:id="rId46"/>
    <p:sldId id="1258" r:id="rId47"/>
    <p:sldId id="1259" r:id="rId48"/>
    <p:sldId id="1285" r:id="rId49"/>
    <p:sldId id="433" r:id="rId50"/>
    <p:sldId id="458" r:id="rId51"/>
    <p:sldId id="368" r:id="rId52"/>
    <p:sldId id="369" r:id="rId53"/>
    <p:sldId id="370" r:id="rId54"/>
    <p:sldId id="1291" r:id="rId55"/>
    <p:sldId id="360" r:id="rId56"/>
    <p:sldId id="387" r:id="rId57"/>
    <p:sldId id="436" r:id="rId58"/>
    <p:sldId id="435" r:id="rId59"/>
    <p:sldId id="1292" r:id="rId60"/>
    <p:sldId id="438" r:id="rId61"/>
    <p:sldId id="439" r:id="rId62"/>
    <p:sldId id="440" r:id="rId63"/>
    <p:sldId id="442" r:id="rId64"/>
    <p:sldId id="443" r:id="rId65"/>
    <p:sldId id="1228" r:id="rId66"/>
    <p:sldId id="257" r:id="rId67"/>
    <p:sldId id="345" r:id="rId68"/>
    <p:sldId id="324" r:id="rId69"/>
    <p:sldId id="263" r:id="rId70"/>
    <p:sldId id="264" r:id="rId71"/>
    <p:sldId id="260" r:id="rId72"/>
    <p:sldId id="261" r:id="rId73"/>
    <p:sldId id="1231" r:id="rId74"/>
    <p:sldId id="309" r:id="rId75"/>
    <p:sldId id="338" r:id="rId76"/>
    <p:sldId id="339" r:id="rId77"/>
    <p:sldId id="340" r:id="rId78"/>
    <p:sldId id="341" r:id="rId79"/>
    <p:sldId id="363" r:id="rId80"/>
    <p:sldId id="1232" r:id="rId81"/>
    <p:sldId id="1188" r:id="rId82"/>
    <p:sldId id="1194" r:id="rId83"/>
    <p:sldId id="1278" r:id="rId84"/>
    <p:sldId id="1286" r:id="rId85"/>
    <p:sldId id="437" r:id="rId86"/>
    <p:sldId id="274" r:id="rId87"/>
    <p:sldId id="380" r:id="rId88"/>
    <p:sldId id="371" r:id="rId89"/>
    <p:sldId id="267" r:id="rId90"/>
    <p:sldId id="1252" r:id="rId91"/>
    <p:sldId id="269" r:id="rId92"/>
    <p:sldId id="271" r:id="rId93"/>
    <p:sldId id="1289" r:id="rId94"/>
    <p:sldId id="460" r:id="rId95"/>
    <p:sldId id="1290" r:id="rId96"/>
    <p:sldId id="1267" r:id="rId97"/>
    <p:sldId id="1268" r:id="rId98"/>
    <p:sldId id="1270" r:id="rId99"/>
    <p:sldId id="1241" r:id="rId100"/>
    <p:sldId id="1272" r:id="rId101"/>
    <p:sldId id="1274" r:id="rId102"/>
    <p:sldId id="456" r:id="rId103"/>
    <p:sldId id="328" r:id="rId104"/>
    <p:sldId id="258" r:id="rId105"/>
    <p:sldId id="448" r:id="rId106"/>
    <p:sldId id="259" r:id="rId107"/>
    <p:sldId id="449" r:id="rId108"/>
    <p:sldId id="1288" r:id="rId109"/>
    <p:sldId id="1183" r:id="rId110"/>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Cleary" initials="JC"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4E6"/>
    <a:srgbClr val="3DB4E5"/>
    <a:srgbClr val="3DB4E6"/>
    <a:srgbClr val="5C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1" autoAdjust="0"/>
    <p:restoredTop sz="95319" autoAdjust="0"/>
  </p:normalViewPr>
  <p:slideViewPr>
    <p:cSldViewPr snapToGrid="0">
      <p:cViewPr varScale="1">
        <p:scale>
          <a:sx n="105" d="100"/>
          <a:sy n="105" d="100"/>
        </p:scale>
        <p:origin x="1002"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14" d="100"/>
          <a:sy n="114" d="100"/>
        </p:scale>
        <p:origin x="240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4160520" cy="367031"/>
          </a:xfrm>
          <a:prstGeom prst="rect">
            <a:avLst/>
          </a:prstGeom>
        </p:spPr>
        <p:txBody>
          <a:bodyPr vert="horz" lIns="96641" tIns="48319" rIns="96641" bIns="48319" rtlCol="0"/>
          <a:lstStyle>
            <a:lvl1pPr algn="l">
              <a:defRPr sz="1300"/>
            </a:lvl1pPr>
          </a:lstStyle>
          <a:p>
            <a:endParaRPr lang="en-US"/>
          </a:p>
        </p:txBody>
      </p:sp>
      <p:sp>
        <p:nvSpPr>
          <p:cNvPr id="3" name="Date Placeholder 2"/>
          <p:cNvSpPr>
            <a:spLocks noGrp="1"/>
          </p:cNvSpPr>
          <p:nvPr>
            <p:ph type="dt" sz="quarter" idx="1"/>
          </p:nvPr>
        </p:nvSpPr>
        <p:spPr>
          <a:xfrm>
            <a:off x="5438465" y="4"/>
            <a:ext cx="4160520" cy="367031"/>
          </a:xfrm>
          <a:prstGeom prst="rect">
            <a:avLst/>
          </a:prstGeom>
        </p:spPr>
        <p:txBody>
          <a:bodyPr vert="horz" lIns="96641" tIns="48319" rIns="96641" bIns="48319" rtlCol="0"/>
          <a:lstStyle>
            <a:lvl1pPr algn="r">
              <a:defRPr sz="1300"/>
            </a:lvl1pPr>
          </a:lstStyle>
          <a:p>
            <a:fld id="{4B2E7496-8EDE-4E27-8AFD-495C5D4601DE}" type="datetimeFigureOut">
              <a:rPr lang="en-US" smtClean="0"/>
              <a:t>2/2/2021</a:t>
            </a:fld>
            <a:endParaRPr lang="en-US"/>
          </a:p>
        </p:txBody>
      </p:sp>
      <p:sp>
        <p:nvSpPr>
          <p:cNvPr id="4" name="Footer Placeholder 3"/>
          <p:cNvSpPr>
            <a:spLocks noGrp="1"/>
          </p:cNvSpPr>
          <p:nvPr>
            <p:ph type="ftr" sz="quarter" idx="2"/>
          </p:nvPr>
        </p:nvSpPr>
        <p:spPr>
          <a:xfrm>
            <a:off x="1" y="6948174"/>
            <a:ext cx="4160520" cy="367030"/>
          </a:xfrm>
          <a:prstGeom prst="rect">
            <a:avLst/>
          </a:prstGeom>
        </p:spPr>
        <p:txBody>
          <a:bodyPr vert="horz" lIns="96641" tIns="48319" rIns="96641" bIns="48319" rtlCol="0" anchor="b"/>
          <a:lstStyle>
            <a:lvl1pPr algn="l">
              <a:defRPr sz="1300"/>
            </a:lvl1pPr>
          </a:lstStyle>
          <a:p>
            <a:endParaRPr lang="en-US"/>
          </a:p>
        </p:txBody>
      </p:sp>
    </p:spTree>
    <p:extLst>
      <p:ext uri="{BB962C8B-B14F-4D97-AF65-F5344CB8AC3E}">
        <p14:creationId xmlns:p14="http://schemas.microsoft.com/office/powerpoint/2010/main" val="20506873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4160520" cy="367031"/>
          </a:xfrm>
          <a:prstGeom prst="rect">
            <a:avLst/>
          </a:prstGeom>
        </p:spPr>
        <p:txBody>
          <a:bodyPr vert="horz" lIns="96641" tIns="48319" rIns="96641" bIns="48319" rtlCol="0"/>
          <a:lstStyle>
            <a:lvl1pPr algn="l">
              <a:defRPr sz="1300"/>
            </a:lvl1pPr>
          </a:lstStyle>
          <a:p>
            <a:endParaRPr lang="en-US"/>
          </a:p>
        </p:txBody>
      </p:sp>
      <p:sp>
        <p:nvSpPr>
          <p:cNvPr id="3" name="Date Placeholder 2"/>
          <p:cNvSpPr>
            <a:spLocks noGrp="1"/>
          </p:cNvSpPr>
          <p:nvPr>
            <p:ph type="dt" idx="1"/>
          </p:nvPr>
        </p:nvSpPr>
        <p:spPr>
          <a:xfrm>
            <a:off x="5438465" y="4"/>
            <a:ext cx="4160520" cy="367031"/>
          </a:xfrm>
          <a:prstGeom prst="rect">
            <a:avLst/>
          </a:prstGeom>
        </p:spPr>
        <p:txBody>
          <a:bodyPr vert="horz" lIns="96641" tIns="48319" rIns="96641" bIns="48319" rtlCol="0"/>
          <a:lstStyle>
            <a:lvl1pPr algn="r">
              <a:defRPr sz="1300"/>
            </a:lvl1pPr>
          </a:lstStyle>
          <a:p>
            <a:fld id="{9077D859-4D68-4F88-85B8-462A8EFC96F0}" type="datetimeFigureOut">
              <a:rPr lang="en-US" smtClean="0"/>
              <a:t>2/2/2021</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41" tIns="48319" rIns="96641" bIns="48319" rtlCol="0" anchor="ctr"/>
          <a:lstStyle/>
          <a:p>
            <a:endParaRPr lang="en-US"/>
          </a:p>
        </p:txBody>
      </p:sp>
      <p:sp>
        <p:nvSpPr>
          <p:cNvPr id="5" name="Notes Placeholder 4"/>
          <p:cNvSpPr>
            <a:spLocks noGrp="1"/>
          </p:cNvSpPr>
          <p:nvPr>
            <p:ph type="body" sz="quarter" idx="3"/>
          </p:nvPr>
        </p:nvSpPr>
        <p:spPr>
          <a:xfrm>
            <a:off x="960121" y="3520444"/>
            <a:ext cx="7680960" cy="2880360"/>
          </a:xfrm>
          <a:prstGeom prst="rect">
            <a:avLst/>
          </a:prstGeom>
        </p:spPr>
        <p:txBody>
          <a:bodyPr vert="horz" lIns="96641" tIns="48319" rIns="96641" bIns="4831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6948174"/>
            <a:ext cx="4160520" cy="367030"/>
          </a:xfrm>
          <a:prstGeom prst="rect">
            <a:avLst/>
          </a:prstGeom>
        </p:spPr>
        <p:txBody>
          <a:bodyPr vert="horz" lIns="96641" tIns="48319" rIns="96641" bIns="48319" rtlCol="0" anchor="b"/>
          <a:lstStyle>
            <a:lvl1pPr algn="l">
              <a:defRPr sz="1300"/>
            </a:lvl1pPr>
          </a:lstStyle>
          <a:p>
            <a:endParaRPr lang="en-US"/>
          </a:p>
        </p:txBody>
      </p:sp>
      <p:sp>
        <p:nvSpPr>
          <p:cNvPr id="7" name="Slide Number Placeholder 6"/>
          <p:cNvSpPr>
            <a:spLocks noGrp="1"/>
          </p:cNvSpPr>
          <p:nvPr>
            <p:ph type="sldNum" sz="quarter" idx="5"/>
          </p:nvPr>
        </p:nvSpPr>
        <p:spPr>
          <a:xfrm>
            <a:off x="5438465" y="6948174"/>
            <a:ext cx="4160520" cy="367030"/>
          </a:xfrm>
          <a:prstGeom prst="rect">
            <a:avLst/>
          </a:prstGeom>
        </p:spPr>
        <p:txBody>
          <a:bodyPr vert="horz" lIns="96641" tIns="48319" rIns="96641" bIns="48319" rtlCol="0" anchor="b"/>
          <a:lstStyle>
            <a:lvl1pPr algn="r">
              <a:defRPr sz="1300"/>
            </a:lvl1pPr>
          </a:lstStyle>
          <a:p>
            <a:fld id="{87CCFF83-FE2C-428A-8D91-89965BE10374}" type="slidenum">
              <a:rPr lang="en-US" smtClean="0"/>
              <a:t>‹#›</a:t>
            </a:fld>
            <a:endParaRPr lang="en-US"/>
          </a:p>
        </p:txBody>
      </p:sp>
    </p:spTree>
    <p:extLst>
      <p:ext uri="{BB962C8B-B14F-4D97-AF65-F5344CB8AC3E}">
        <p14:creationId xmlns:p14="http://schemas.microsoft.com/office/powerpoint/2010/main" val="143251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48F45-2FBF-AD40-A81A-D01796598E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4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6675" y="914400"/>
            <a:ext cx="4387850" cy="2468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F48F45-2FBF-AD40-A81A-D01796598E77}" type="slidenum">
              <a:rPr lang="en-US" smtClean="0"/>
              <a:t>73</a:t>
            </a:fld>
            <a:endParaRPr lang="en-US"/>
          </a:p>
        </p:txBody>
      </p:sp>
    </p:spTree>
    <p:extLst>
      <p:ext uri="{BB962C8B-B14F-4D97-AF65-F5344CB8AC3E}">
        <p14:creationId xmlns:p14="http://schemas.microsoft.com/office/powerpoint/2010/main" val="153556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6675" y="914400"/>
            <a:ext cx="4387850" cy="2468563"/>
          </a:xfrm>
        </p:spPr>
      </p:sp>
      <p:sp>
        <p:nvSpPr>
          <p:cNvPr id="3" name="Notes Placeholder 2"/>
          <p:cNvSpPr>
            <a:spLocks noGrp="1"/>
          </p:cNvSpPr>
          <p:nvPr>
            <p:ph type="body" idx="1"/>
          </p:nvPr>
        </p:nvSpPr>
        <p:spPr/>
        <p:txBody>
          <a:bodyPr/>
          <a:lstStyle/>
          <a:p>
            <a:pPr marL="0" lvl="1" defTabSz="981709">
              <a:defRPr/>
            </a:pPr>
            <a:r>
              <a:rPr lang="en-US" dirty="0"/>
              <a:t>MSP determined whether the RRE that reported its responsibility pursuant to Section 111 was in fact the RRE that had primary payer responsibility. In this case, MSP identified that </a:t>
            </a:r>
            <a:r>
              <a:rPr lang="en-US" dirty="0" err="1"/>
              <a:t>Dairyland</a:t>
            </a:r>
            <a:r>
              <a:rPr lang="en-US" dirty="0"/>
              <a:t> improperly reported on behalf of one of its corporate siblings, Peak, in violation of Section 111. </a:t>
            </a:r>
          </a:p>
          <a:p>
            <a:endParaRPr lang="en-US" dirty="0"/>
          </a:p>
        </p:txBody>
      </p:sp>
      <p:sp>
        <p:nvSpPr>
          <p:cNvPr id="4" name="Slide Number Placeholder 3"/>
          <p:cNvSpPr>
            <a:spLocks noGrp="1"/>
          </p:cNvSpPr>
          <p:nvPr>
            <p:ph type="sldNum" sz="quarter" idx="10"/>
          </p:nvPr>
        </p:nvSpPr>
        <p:spPr/>
        <p:txBody>
          <a:bodyPr/>
          <a:lstStyle/>
          <a:p>
            <a:fld id="{D8F48F45-2FBF-AD40-A81A-D01796598E77}" type="slidenum">
              <a:rPr lang="en-US" smtClean="0"/>
              <a:t>75</a:t>
            </a:fld>
            <a:endParaRPr lang="en-US"/>
          </a:p>
        </p:txBody>
      </p:sp>
    </p:spTree>
    <p:extLst>
      <p:ext uri="{BB962C8B-B14F-4D97-AF65-F5344CB8AC3E}">
        <p14:creationId xmlns:p14="http://schemas.microsoft.com/office/powerpoint/2010/main" val="3316008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pic>
        <p:nvPicPr>
          <p:cNvPr id="5" name="Picture 4" descr="A drawing of a person&#10;&#10;Description generated with high confidence">
            <a:extLst>
              <a:ext uri="{FF2B5EF4-FFF2-40B4-BE49-F238E27FC236}">
                <a16:creationId xmlns:a16="http://schemas.microsoft.com/office/drawing/2014/main" id="{B65372EF-FB4D-4624-BB41-790696710E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7" name="TextBox 6">
            <a:extLst>
              <a:ext uri="{FF2B5EF4-FFF2-40B4-BE49-F238E27FC236}">
                <a16:creationId xmlns:a16="http://schemas.microsoft.com/office/drawing/2014/main" id="{E9F56585-7420-46C8-992A-26FEBD7ABBBB}"/>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336865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descr="A drawing of a person&#10;&#10;Description generated with high confidence">
            <a:extLst>
              <a:ext uri="{FF2B5EF4-FFF2-40B4-BE49-F238E27FC236}">
                <a16:creationId xmlns:a16="http://schemas.microsoft.com/office/drawing/2014/main" id="{5A04D3F3-5F7C-42E6-91D8-44D13CA76C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9" name="object 4">
            <a:extLst>
              <a:ext uri="{FF2B5EF4-FFF2-40B4-BE49-F238E27FC236}">
                <a16:creationId xmlns:a16="http://schemas.microsoft.com/office/drawing/2014/main" id="{172F373B-5681-4B9D-87D6-CFAE8B275868}"/>
              </a:ext>
            </a:extLst>
          </p:cNvPr>
          <p:cNvSpPr txBox="1"/>
          <p:nvPr userDrawn="1"/>
        </p:nvSpPr>
        <p:spPr>
          <a:xfrm>
            <a:off x="80992" y="6676075"/>
            <a:ext cx="3671169"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800" b="1" spc="15" dirty="0">
                <a:solidFill>
                  <a:srgbClr val="3DB4E5"/>
                </a:solidFill>
                <a:latin typeface="Kalinga" panose="020B0502040204020203" pitchFamily="34" charset="0"/>
                <a:ea typeface="Lato" panose="020F0502020204030203" pitchFamily="34" charset="0"/>
                <a:cs typeface="Kalinga" panose="020B0502040204020203" pitchFamily="34" charset="0"/>
              </a:rPr>
              <a:t>www.msprecovery.com</a:t>
            </a:r>
            <a:endParaRPr lang="en-US" sz="800" b="1" i="1" spc="15" dirty="0">
              <a:solidFill>
                <a:srgbClr val="3DB4E5"/>
              </a:solidFill>
              <a:latin typeface="Kalinga" panose="020B0502040204020203" pitchFamily="34" charset="0"/>
              <a:ea typeface="Lato" panose="020F0502020204030203" pitchFamily="34" charset="0"/>
              <a:cs typeface="Kalinga" panose="020B0502040204020203" pitchFamily="34" charset="0"/>
            </a:endParaRPr>
          </a:p>
        </p:txBody>
      </p:sp>
      <p:sp>
        <p:nvSpPr>
          <p:cNvPr id="10" name="TextBox 9">
            <a:extLst>
              <a:ext uri="{FF2B5EF4-FFF2-40B4-BE49-F238E27FC236}">
                <a16:creationId xmlns:a16="http://schemas.microsoft.com/office/drawing/2014/main" id="{6FF89CDB-A6E4-4436-90C5-CC5A76740BD4}"/>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17097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81192" y="2340864"/>
            <a:ext cx="11029615" cy="3634486"/>
          </a:xfrm>
        </p:spPr>
        <p:txBody>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734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2431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6" name="object 4"/>
          <p:cNvSpPr txBox="1"/>
          <p:nvPr userDrawn="1"/>
        </p:nvSpPr>
        <p:spPr>
          <a:xfrm>
            <a:off x="80993" y="6676078"/>
            <a:ext cx="3671169"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800" b="1" spc="15" dirty="0">
                <a:solidFill>
                  <a:srgbClr val="3DB4E5"/>
                </a:solidFill>
                <a:latin typeface="Kalinga" panose="020B0502040204020203" pitchFamily="34" charset="0"/>
                <a:ea typeface="Lato" panose="020F0502020204030203" pitchFamily="34" charset="0"/>
                <a:cs typeface="Kalinga" panose="020B0502040204020203" pitchFamily="34" charset="0"/>
              </a:rPr>
              <a:t>www.msprecovery.com</a:t>
            </a:r>
            <a:endParaRPr lang="en-US" sz="800" b="1" i="1" spc="15" dirty="0">
              <a:solidFill>
                <a:srgbClr val="3DB4E5"/>
              </a:solidFill>
              <a:latin typeface="Kalinga" panose="020B0502040204020203" pitchFamily="34" charset="0"/>
              <a:ea typeface="Lato" panose="020F0502020204030203" pitchFamily="34" charset="0"/>
              <a:cs typeface="Kalinga" panose="020B0502040204020203" pitchFamily="34" charset="0"/>
            </a:endParaRPr>
          </a:p>
        </p:txBody>
      </p:sp>
      <p:pic>
        <p:nvPicPr>
          <p:cNvPr id="3" name="Picture 2" descr="A drawing of a person&#10;&#10;Description generated with high confidence">
            <a:extLst>
              <a:ext uri="{FF2B5EF4-FFF2-40B4-BE49-F238E27FC236}">
                <a16:creationId xmlns:a16="http://schemas.microsoft.com/office/drawing/2014/main" id="{08F42F07-C4E8-4FA2-93C0-7D48A4D5E3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8" name="TextBox 7">
            <a:extLst>
              <a:ext uri="{FF2B5EF4-FFF2-40B4-BE49-F238E27FC236}">
                <a16:creationId xmlns:a16="http://schemas.microsoft.com/office/drawing/2014/main" id="{F5960120-CEA6-455D-8E90-6BB59A643F6C}"/>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2837927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pic>
        <p:nvPicPr>
          <p:cNvPr id="14" name="Picture 13" descr="A drawing of a person&#10;&#10;Description generated with high confidence">
            <a:extLst>
              <a:ext uri="{FF2B5EF4-FFF2-40B4-BE49-F238E27FC236}">
                <a16:creationId xmlns:a16="http://schemas.microsoft.com/office/drawing/2014/main" id="{EBA2E9DC-327E-43FE-94EC-EE59F73E43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15" name="TextBox 14">
            <a:extLst>
              <a:ext uri="{FF2B5EF4-FFF2-40B4-BE49-F238E27FC236}">
                <a16:creationId xmlns:a16="http://schemas.microsoft.com/office/drawing/2014/main" id="{474B8534-287A-4125-A7B1-152A9FC8CACA}"/>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83978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tx1"/>
        </a:solidFill>
        <a:effectLst/>
      </p:bgPr>
    </p:bg>
    <p:spTree>
      <p:nvGrpSpPr>
        <p:cNvPr id="1" name=""/>
        <p:cNvGrpSpPr/>
        <p:nvPr/>
      </p:nvGrpSpPr>
      <p:grpSpPr>
        <a:xfrm>
          <a:off x="0" y="0"/>
          <a:ext cx="0" cy="0"/>
          <a:chOff x="0" y="0"/>
          <a:chExt cx="0" cy="0"/>
        </a:xfrm>
      </p:grpSpPr>
      <p:sp>
        <p:nvSpPr>
          <p:cNvPr id="8" name="object 4">
            <a:extLst>
              <a:ext uri="{FF2B5EF4-FFF2-40B4-BE49-F238E27FC236}">
                <a16:creationId xmlns:a16="http://schemas.microsoft.com/office/drawing/2014/main" id="{B881BBCF-2508-4BC2-869F-F4030EFC97A8}"/>
              </a:ext>
            </a:extLst>
          </p:cNvPr>
          <p:cNvSpPr txBox="1"/>
          <p:nvPr userDrawn="1"/>
        </p:nvSpPr>
        <p:spPr>
          <a:xfrm>
            <a:off x="80993" y="6676078"/>
            <a:ext cx="3671169"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800" b="1" spc="15" dirty="0">
                <a:solidFill>
                  <a:srgbClr val="3DB4E5"/>
                </a:solidFill>
                <a:latin typeface="Kalinga" panose="020B0502040204020203" pitchFamily="34" charset="0"/>
                <a:ea typeface="Lato" panose="020F0502020204030203" pitchFamily="34" charset="0"/>
                <a:cs typeface="Kalinga" panose="020B0502040204020203" pitchFamily="34" charset="0"/>
              </a:rPr>
              <a:t>www.msprecovery.com</a:t>
            </a:r>
            <a:endParaRPr lang="en-US" sz="800" b="1" i="1" spc="15" dirty="0">
              <a:solidFill>
                <a:srgbClr val="3DB4E5"/>
              </a:solidFill>
              <a:latin typeface="Kalinga" panose="020B0502040204020203" pitchFamily="34" charset="0"/>
              <a:ea typeface="Lato" panose="020F0502020204030203" pitchFamily="34" charset="0"/>
              <a:cs typeface="Kalinga" panose="020B0502040204020203" pitchFamily="34" charset="0"/>
            </a:endParaRPr>
          </a:p>
        </p:txBody>
      </p:sp>
      <p:pic>
        <p:nvPicPr>
          <p:cNvPr id="10" name="Picture 9" descr="A drawing of a person&#10;&#10;Description generated with high confidence">
            <a:extLst>
              <a:ext uri="{FF2B5EF4-FFF2-40B4-BE49-F238E27FC236}">
                <a16:creationId xmlns:a16="http://schemas.microsoft.com/office/drawing/2014/main" id="{E69C0AC6-838E-430E-8F0E-1AFBFB9DAD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12" name="TextBox 11">
            <a:extLst>
              <a:ext uri="{FF2B5EF4-FFF2-40B4-BE49-F238E27FC236}">
                <a16:creationId xmlns:a16="http://schemas.microsoft.com/office/drawing/2014/main" id="{1CA43953-4655-4B72-89E6-33546440F56E}"/>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313336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bg>
      <p:bgPr>
        <a:solidFill>
          <a:schemeClr val="tx1"/>
        </a:solidFill>
        <a:effectLst/>
      </p:bgPr>
    </p:bg>
    <p:spTree>
      <p:nvGrpSpPr>
        <p:cNvPr id="1" name=""/>
        <p:cNvGrpSpPr/>
        <p:nvPr/>
      </p:nvGrpSpPr>
      <p:grpSpPr>
        <a:xfrm>
          <a:off x="0" y="0"/>
          <a:ext cx="0" cy="0"/>
          <a:chOff x="0" y="0"/>
          <a:chExt cx="0" cy="0"/>
        </a:xfrm>
      </p:grpSpPr>
      <p:pic>
        <p:nvPicPr>
          <p:cNvPr id="7" name="Picture 6" descr="A drawing of a person&#10;&#10;Description generated with high confidence">
            <a:extLst>
              <a:ext uri="{FF2B5EF4-FFF2-40B4-BE49-F238E27FC236}">
                <a16:creationId xmlns:a16="http://schemas.microsoft.com/office/drawing/2014/main" id="{3D4FED4A-3221-4442-9554-9973A7D47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3921" y="143586"/>
            <a:ext cx="1086035" cy="447090"/>
          </a:xfrm>
          <a:prstGeom prst="rect">
            <a:avLst/>
          </a:prstGeom>
        </p:spPr>
      </p:pic>
      <p:sp>
        <p:nvSpPr>
          <p:cNvPr id="8" name="TextBox 7">
            <a:extLst>
              <a:ext uri="{FF2B5EF4-FFF2-40B4-BE49-F238E27FC236}">
                <a16:creationId xmlns:a16="http://schemas.microsoft.com/office/drawing/2014/main" id="{609C53D1-D33C-43E5-A935-57B1452DDDB0}"/>
              </a:ext>
            </a:extLst>
          </p:cNvPr>
          <p:cNvSpPr txBox="1"/>
          <p:nvPr userDrawn="1"/>
        </p:nvSpPr>
        <p:spPr>
          <a:xfrm>
            <a:off x="11493501" y="6404810"/>
            <a:ext cx="893235" cy="461665"/>
          </a:xfrm>
          <a:prstGeom prst="rect">
            <a:avLst/>
          </a:prstGeom>
          <a:noFill/>
        </p:spPr>
        <p:txBody>
          <a:bodyPr wrap="square" rtlCol="0">
            <a:spAutoFit/>
          </a:bodyPr>
          <a:lstStyle/>
          <a:p>
            <a:fld id="{D803E66C-A9DA-463A-98DD-7B446CAD153F}" type="slidenum">
              <a:rPr kumimoji="0" lang="en-US" sz="2400" b="1" i="0" u="none" strike="noStrike" kern="1200" cap="none" spc="15" normalizeH="0" baseline="0" noProof="0" smtClean="0">
                <a:ln>
                  <a:noFill/>
                </a:ln>
                <a:solidFill>
                  <a:srgbClr val="3DB4E5"/>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dirty="0"/>
          </a:p>
        </p:txBody>
      </p:sp>
    </p:spTree>
    <p:extLst>
      <p:ext uri="{BB962C8B-B14F-4D97-AF65-F5344CB8AC3E}">
        <p14:creationId xmlns:p14="http://schemas.microsoft.com/office/powerpoint/2010/main" val="143580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38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7585-66EA-411C-8A99-6B24D6FA76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054438-624E-4700-80F7-D83F6A392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86811-3D1C-4991-8F54-A93F6277A4C6}"/>
              </a:ext>
            </a:extLst>
          </p:cNvPr>
          <p:cNvSpPr>
            <a:spLocks noGrp="1"/>
          </p:cNvSpPr>
          <p:nvPr>
            <p:ph type="dt" sz="half" idx="10"/>
          </p:nvPr>
        </p:nvSpPr>
        <p:spPr/>
        <p:txBody>
          <a:bodyPr/>
          <a:lstStyle/>
          <a:p>
            <a:fld id="{820097CD-8510-4B7E-8A34-ACC1FA08E0BD}" type="datetime1">
              <a:rPr lang="en-US" smtClean="0"/>
              <a:t>2/2/2021</a:t>
            </a:fld>
            <a:endParaRPr lang="en-US"/>
          </a:p>
        </p:txBody>
      </p:sp>
      <p:sp>
        <p:nvSpPr>
          <p:cNvPr id="5" name="Footer Placeholder 4">
            <a:extLst>
              <a:ext uri="{FF2B5EF4-FFF2-40B4-BE49-F238E27FC236}">
                <a16:creationId xmlns:a16="http://schemas.microsoft.com/office/drawing/2014/main" id="{C705DEB6-2D3D-4615-8BE4-357DB87F8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6A6B-3FC4-4091-B632-56B8C8D44221}"/>
              </a:ext>
            </a:extLst>
          </p:cNvPr>
          <p:cNvSpPr>
            <a:spLocks noGrp="1"/>
          </p:cNvSpPr>
          <p:nvPr>
            <p:ph type="sldNum" sz="quarter" idx="12"/>
          </p:nvPr>
        </p:nvSpPr>
        <p:spPr/>
        <p:txBody>
          <a:bodyPr/>
          <a:lstStyle/>
          <a:p>
            <a:fld id="{B8C23C5E-8447-44FF-B8AD-5D24CCBEF0C1}" type="slidenum">
              <a:rPr lang="en-US" smtClean="0"/>
              <a:t>‹#›</a:t>
            </a:fld>
            <a:endParaRPr lang="en-US"/>
          </a:p>
        </p:txBody>
      </p:sp>
    </p:spTree>
    <p:extLst>
      <p:ext uri="{BB962C8B-B14F-4D97-AF65-F5344CB8AC3E}">
        <p14:creationId xmlns:p14="http://schemas.microsoft.com/office/powerpoint/2010/main" val="255654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bg>
      <p:bgPr>
        <a:blipFill dpi="0" rotWithShape="1">
          <a:blip r:embed="rId2">
            <a:alphaModFix amt="9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413D-E3D1-4D3C-96C7-14C0B7AAFDAE}"/>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D0BD77F-C432-416F-AA7C-176FE1853F74}"/>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911EB3-9E10-41A5-A36D-AC2E087773DC}"/>
              </a:ext>
            </a:extLst>
          </p:cNvPr>
          <p:cNvSpPr>
            <a:spLocks noGrp="1"/>
          </p:cNvSpPr>
          <p:nvPr>
            <p:ph type="dt" sz="half" idx="10"/>
          </p:nvPr>
        </p:nvSpPr>
        <p:spPr/>
        <p:txBody>
          <a:bodyPr/>
          <a:lstStyle/>
          <a:p>
            <a:fld id="{E4DEF275-3693-4DCC-964E-88BFDFADEEFB}" type="datetime1">
              <a:rPr lang="en-US" smtClean="0"/>
              <a:t>2/2/2021</a:t>
            </a:fld>
            <a:endParaRPr lang="en-US"/>
          </a:p>
        </p:txBody>
      </p:sp>
      <p:sp>
        <p:nvSpPr>
          <p:cNvPr id="5" name="Footer Placeholder 4">
            <a:extLst>
              <a:ext uri="{FF2B5EF4-FFF2-40B4-BE49-F238E27FC236}">
                <a16:creationId xmlns:a16="http://schemas.microsoft.com/office/drawing/2014/main" id="{2D19FBCD-13EC-4B61-88EB-E0CDE3D3D79A}"/>
              </a:ext>
            </a:extLst>
          </p:cNvPr>
          <p:cNvSpPr>
            <a:spLocks noGrp="1"/>
          </p:cNvSpPr>
          <p:nvPr>
            <p:ph type="ftr" sz="quarter" idx="11"/>
          </p:nvPr>
        </p:nvSpPr>
        <p:spPr/>
        <p:txBody>
          <a:bodyPr/>
          <a:lstStyle/>
          <a:p>
            <a:r>
              <a:rPr lang="en-US" dirty="0"/>
              <a:t>PRIVILEGED AND CONFIDENTIAL</a:t>
            </a:r>
          </a:p>
        </p:txBody>
      </p:sp>
      <p:sp>
        <p:nvSpPr>
          <p:cNvPr id="6" name="Slide Number Placeholder 5">
            <a:extLst>
              <a:ext uri="{FF2B5EF4-FFF2-40B4-BE49-F238E27FC236}">
                <a16:creationId xmlns:a16="http://schemas.microsoft.com/office/drawing/2014/main" id="{8E0883B3-680C-423E-8277-CA31A17CC0D8}"/>
              </a:ext>
            </a:extLst>
          </p:cNvPr>
          <p:cNvSpPr>
            <a:spLocks noGrp="1"/>
          </p:cNvSpPr>
          <p:nvPr>
            <p:ph type="sldNum" sz="quarter" idx="12"/>
          </p:nvPr>
        </p:nvSpPr>
        <p:spPr/>
        <p:txBody>
          <a:bodyPr/>
          <a:lstStyle/>
          <a:p>
            <a:fld id="{B8C23C5E-8447-44FF-B8AD-5D24CCBEF0C1}" type="slidenum">
              <a:rPr lang="en-US" smtClean="0"/>
              <a:t>‹#›</a:t>
            </a:fld>
            <a:endParaRPr lang="en-US"/>
          </a:p>
        </p:txBody>
      </p:sp>
    </p:spTree>
    <p:extLst>
      <p:ext uri="{BB962C8B-B14F-4D97-AF65-F5344CB8AC3E}">
        <p14:creationId xmlns:p14="http://schemas.microsoft.com/office/powerpoint/2010/main" val="187255696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2600-35FF-4A8B-8077-E4E1D68767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D75438-7E57-4EC1-83EA-3D81557519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3B2CA3-4D04-43E9-B116-A5E51F5892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F53342-1C2C-4837-81D1-24C3749A8176}"/>
              </a:ext>
            </a:extLst>
          </p:cNvPr>
          <p:cNvSpPr>
            <a:spLocks noGrp="1"/>
          </p:cNvSpPr>
          <p:nvPr>
            <p:ph type="dt" sz="half" idx="10"/>
          </p:nvPr>
        </p:nvSpPr>
        <p:spPr/>
        <p:txBody>
          <a:bodyPr/>
          <a:lstStyle/>
          <a:p>
            <a:fld id="{46D01BFC-18C8-4BF1-95CB-4AAA90D85BFC}" type="datetime1">
              <a:rPr lang="en-US" smtClean="0"/>
              <a:t>2/2/2021</a:t>
            </a:fld>
            <a:endParaRPr lang="en-US"/>
          </a:p>
        </p:txBody>
      </p:sp>
      <p:sp>
        <p:nvSpPr>
          <p:cNvPr id="6" name="Footer Placeholder 5">
            <a:extLst>
              <a:ext uri="{FF2B5EF4-FFF2-40B4-BE49-F238E27FC236}">
                <a16:creationId xmlns:a16="http://schemas.microsoft.com/office/drawing/2014/main" id="{042E7C46-5DC0-4562-9FA0-8D6925E44999}"/>
              </a:ext>
            </a:extLst>
          </p:cNvPr>
          <p:cNvSpPr>
            <a:spLocks noGrp="1"/>
          </p:cNvSpPr>
          <p:nvPr>
            <p:ph type="ftr" sz="quarter" idx="11"/>
          </p:nvPr>
        </p:nvSpPr>
        <p:spPr/>
        <p:txBody>
          <a:bodyPr/>
          <a:lstStyle/>
          <a:p>
            <a:r>
              <a:rPr lang="en-US" dirty="0"/>
              <a:t>PRIVILEGED AND CONFIDENTIAL</a:t>
            </a:r>
          </a:p>
        </p:txBody>
      </p:sp>
      <p:sp>
        <p:nvSpPr>
          <p:cNvPr id="7" name="Slide Number Placeholder 6">
            <a:extLst>
              <a:ext uri="{FF2B5EF4-FFF2-40B4-BE49-F238E27FC236}">
                <a16:creationId xmlns:a16="http://schemas.microsoft.com/office/drawing/2014/main" id="{A3485345-781D-4A52-8C39-F547A674D7BC}"/>
              </a:ext>
            </a:extLst>
          </p:cNvPr>
          <p:cNvSpPr>
            <a:spLocks noGrp="1"/>
          </p:cNvSpPr>
          <p:nvPr>
            <p:ph type="sldNum" sz="quarter" idx="12"/>
          </p:nvPr>
        </p:nvSpPr>
        <p:spPr/>
        <p:txBody>
          <a:bodyPr/>
          <a:lstStyle/>
          <a:p>
            <a:fld id="{B8C23C5E-8447-44FF-B8AD-5D24CCBEF0C1}" type="slidenum">
              <a:rPr lang="en-US" smtClean="0"/>
              <a:t>‹#›</a:t>
            </a:fld>
            <a:endParaRPr lang="en-US"/>
          </a:p>
        </p:txBody>
      </p:sp>
    </p:spTree>
    <p:extLst>
      <p:ext uri="{BB962C8B-B14F-4D97-AF65-F5344CB8AC3E}">
        <p14:creationId xmlns:p14="http://schemas.microsoft.com/office/powerpoint/2010/main" val="166075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1" name="object 4"/>
          <p:cNvSpPr txBox="1"/>
          <p:nvPr userDrawn="1"/>
        </p:nvSpPr>
        <p:spPr>
          <a:xfrm>
            <a:off x="80992" y="6676075"/>
            <a:ext cx="3671169" cy="1359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800" b="1" spc="15" dirty="0">
                <a:solidFill>
                  <a:srgbClr val="3DB4E5"/>
                </a:solidFill>
                <a:latin typeface="Kalinga" panose="020B0502040204020203" pitchFamily="34" charset="0"/>
                <a:ea typeface="Lato" panose="020F0502020204030203" pitchFamily="34" charset="0"/>
                <a:cs typeface="Kalinga" panose="020B0502040204020203" pitchFamily="34" charset="0"/>
              </a:rPr>
              <a:t>www.msprecovery.com</a:t>
            </a:r>
            <a:endParaRPr lang="en-US" sz="800" b="1" i="1" spc="15" dirty="0">
              <a:solidFill>
                <a:srgbClr val="3DB4E5"/>
              </a:solidFill>
              <a:latin typeface="Kalinga" panose="020B0502040204020203" pitchFamily="34" charset="0"/>
              <a:ea typeface="Lato" panose="020F0502020204030203" pitchFamily="34" charset="0"/>
              <a:cs typeface="Kalinga" panose="020B0502040204020203" pitchFamily="34" charset="0"/>
            </a:endParaRPr>
          </a:p>
        </p:txBody>
      </p:sp>
    </p:spTree>
    <p:extLst>
      <p:ext uri="{BB962C8B-B14F-4D97-AF65-F5344CB8AC3E}">
        <p14:creationId xmlns:p14="http://schemas.microsoft.com/office/powerpoint/2010/main" val="1494548653"/>
      </p:ext>
    </p:extLst>
  </p:cSld>
  <p:clrMap bg1="dk1" tx1="lt1" bg2="dk2" tx2="lt2" accent1="accent1" accent2="accent2" accent3="accent3" accent4="accent4" accent5="accent5" accent6="accent6" hlink="hlink" folHlink="folHlink"/>
  <p:sldLayoutIdLst>
    <p:sldLayoutId id="2147483871" r:id="rId1"/>
    <p:sldLayoutId id="2147483866" r:id="rId2"/>
    <p:sldLayoutId id="2147483872" r:id="rId3"/>
    <p:sldLayoutId id="2147483873" r:id="rId4"/>
    <p:sldLayoutId id="2147483876" r:id="rId5"/>
    <p:sldLayoutId id="2147483880" r:id="rId6"/>
    <p:sldLayoutId id="2147483881" r:id="rId7"/>
    <p:sldLayoutId id="2147483882" r:id="rId8"/>
    <p:sldLayoutId id="2147483883"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11F92-3E1E-4C99-9130-21A6868F046E}" type="datetimeFigureOut">
              <a:rPr lang="en-US" smtClean="0"/>
              <a:t>2/2/2021</a:t>
            </a:fld>
            <a:endParaRPr lang="en-US" dirty="0"/>
          </a:p>
        </p:txBody>
      </p:sp>
      <p:sp>
        <p:nvSpPr>
          <p:cNvPr id="5" name="Footer Placeholder 4"/>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0D1002-3CBC-4849-A645-D572304D3447}" type="slidenum">
              <a:rPr lang="en-US" smtClean="0"/>
              <a:t>‹#›</a:t>
            </a:fld>
            <a:endParaRPr lang="en-US" dirty="0"/>
          </a:p>
        </p:txBody>
      </p:sp>
    </p:spTree>
    <p:extLst>
      <p:ext uri="{BB962C8B-B14F-4D97-AF65-F5344CB8AC3E}">
        <p14:creationId xmlns:p14="http://schemas.microsoft.com/office/powerpoint/2010/main" val="4216730462"/>
      </p:ext>
    </p:extLst>
  </p:cSld>
  <p:clrMap bg1="lt1" tx1="dk1" bg2="lt2" tx2="dk2" accent1="accent1" accent2="accent2" accent3="accent3" accent4="accent4" accent5="accent5" accent6="accent6" hlink="hlink" folHlink="folHlink"/>
  <p:sldLayoutIdLst>
    <p:sldLayoutId id="2147483879" r:id="rId1"/>
    <p:sldLayoutId id="2147483884" r:id="rId2"/>
    <p:sldLayoutId id="214748388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png"/><Relationship Id="rId4" Type="http://schemas.microsoft.com/office/2007/relationships/hdphoto" Target="../media/hdphoto2.wdp"/></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d1.awsstatic.com/whitepapers/compliance/AWS_HIPAA_Compliance_Whitepaper.pdf" TargetMode="External"/><Relationship Id="rId1" Type="http://schemas.openxmlformats.org/officeDocument/2006/relationships/slideLayout" Target="../slideLayouts/slideLayout8.xml"/><Relationship Id="rId4" Type="http://schemas.openxmlformats.org/officeDocument/2006/relationships/image" Target="../media/image83.emf"/></Relationships>
</file>

<file path=ppt/slides/_rels/slide104.xml.rels><?xml version="1.0" encoding="UTF-8" standalone="yes"?>
<Relationships xmlns="http://schemas.openxmlformats.org/package/2006/relationships"><Relationship Id="rId2" Type="http://schemas.openxmlformats.org/officeDocument/2006/relationships/hyperlink" Target="https://www.sharefile.com/resources/reduce-your-risk-the-basics-of-encryption-and-compliance" TargetMode="Externa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hyperlink" Target="https://www.thecoalition.com/announcements/leading-global-insurers-back-coalition-to-solve-cyber-risk-2017-dec-05"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77.xml"/><Relationship Id="rId3" Type="http://schemas.openxmlformats.org/officeDocument/2006/relationships/slide" Target="slide17.xml"/><Relationship Id="rId7" Type="http://schemas.openxmlformats.org/officeDocument/2006/relationships/slide" Target="slide31.xml"/><Relationship Id="rId12" Type="http://schemas.openxmlformats.org/officeDocument/2006/relationships/slide" Target="slide20.xml"/><Relationship Id="rId2" Type="http://schemas.openxmlformats.org/officeDocument/2006/relationships/slide" Target="slide70.xml"/><Relationship Id="rId1" Type="http://schemas.openxmlformats.org/officeDocument/2006/relationships/slideLayout" Target="../slideLayouts/slideLayout3.xml"/><Relationship Id="rId6" Type="http://schemas.openxmlformats.org/officeDocument/2006/relationships/slide" Target="slide65.xml"/><Relationship Id="rId11" Type="http://schemas.openxmlformats.org/officeDocument/2006/relationships/slide" Target="slide105.xml"/><Relationship Id="rId5" Type="http://schemas.openxmlformats.org/officeDocument/2006/relationships/slide" Target="slide75.xml"/><Relationship Id="rId10" Type="http://schemas.openxmlformats.org/officeDocument/2006/relationships/slide" Target="slide23.xml"/><Relationship Id="rId4" Type="http://schemas.openxmlformats.org/officeDocument/2006/relationships/slide" Target="slide71.xml"/><Relationship Id="rId9" Type="http://schemas.openxmlformats.org/officeDocument/2006/relationships/slide" Target="slide80.xml"/><Relationship Id="rId14" Type="http://schemas.openxmlformats.org/officeDocument/2006/relationships/slide" Target="slide76.xml"/></Relationships>
</file>

<file path=ppt/slides/_rels/slide68.xml.rels><?xml version="1.0" encoding="UTF-8" standalone="yes"?>
<Relationships xmlns="http://schemas.openxmlformats.org/package/2006/relationships"><Relationship Id="rId2" Type="http://schemas.openxmlformats.org/officeDocument/2006/relationships/hyperlink" Target="https://abilitynetwork.com/"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flhsmv.gov/florida-highway-patrol/traffic-crash-reports/"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9.xml"/><Relationship Id="rId4" Type="http://schemas.openxmlformats.org/officeDocument/2006/relationships/image" Target="../media/image7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B0A598-4F42-45AF-BB5E-9E3F759A1A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164" y="1947374"/>
            <a:ext cx="6445624" cy="2741982"/>
          </a:xfrm>
          <a:prstGeom prst="rect">
            <a:avLst/>
          </a:prstGeom>
        </p:spPr>
      </p:pic>
    </p:spTree>
    <p:extLst>
      <p:ext uri="{BB962C8B-B14F-4D97-AF65-F5344CB8AC3E}">
        <p14:creationId xmlns:p14="http://schemas.microsoft.com/office/powerpoint/2010/main" val="413020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33"/>
            <a:ext cx="10515600" cy="803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 </a:t>
            </a:r>
            <a:r>
              <a:rPr lang="en-US" dirty="0">
                <a:solidFill>
                  <a:srgbClr val="42B4E6"/>
                </a:solidFill>
                <a:effectLst>
                  <a:outerShdw blurRad="38100" dist="38100" dir="2700000" algn="tl">
                    <a:srgbClr val="000000">
                      <a:alpha val="43137"/>
                    </a:srgbClr>
                  </a:outerShdw>
                </a:effectLst>
                <a:latin typeface="Freight Disp Black"/>
                <a:cs typeface="Freight Disp Black"/>
              </a:rPr>
              <a:t>Who is Eligible?</a:t>
            </a:r>
          </a:p>
        </p:txBody>
      </p:sp>
      <p:sp>
        <p:nvSpPr>
          <p:cNvPr id="3" name="Content Placeholder 2"/>
          <p:cNvSpPr txBox="1">
            <a:spLocks/>
          </p:cNvSpPr>
          <p:nvPr/>
        </p:nvSpPr>
        <p:spPr>
          <a:xfrm>
            <a:off x="838200" y="1264077"/>
            <a:ext cx="10515600" cy="52877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nSpc>
                <a:spcPct val="100000"/>
              </a:lnSpc>
              <a:spcBef>
                <a:spcPts val="0"/>
              </a:spcBef>
            </a:pPr>
            <a:r>
              <a:rPr lang="en-US" sz="2400" b="1" dirty="0">
                <a:solidFill>
                  <a:schemeClr val="bg1"/>
                </a:solidFill>
                <a:latin typeface="Lato Regular"/>
                <a:cs typeface="Lato Regular"/>
              </a:rPr>
              <a:t>Over 65: </a:t>
            </a:r>
            <a:r>
              <a:rPr lang="en-US" sz="2400" dirty="0">
                <a:solidFill>
                  <a:schemeClr val="bg1"/>
                </a:solidFill>
                <a:latin typeface="Lato Regular"/>
                <a:cs typeface="Lato Regular"/>
              </a:rPr>
              <a:t>entitled to Medicare Part A if </a:t>
            </a:r>
            <a:r>
              <a:rPr lang="en-US" dirty="0">
                <a:solidFill>
                  <a:schemeClr val="bg1"/>
                </a:solidFill>
                <a:latin typeface="Lato Regular"/>
                <a:cs typeface="Lato Regular"/>
              </a:rPr>
              <a:t>they or their spouse are eligible for Social Security payments and have paid payroll taxes for 10 or more years. </a:t>
            </a:r>
          </a:p>
          <a:p>
            <a:pPr marL="0" lvl="0" indent="0">
              <a:lnSpc>
                <a:spcPct val="100000"/>
              </a:lnSpc>
              <a:spcBef>
                <a:spcPts val="0"/>
              </a:spcBef>
              <a:buNone/>
            </a:pPr>
            <a:endParaRPr lang="en-US" sz="2400" dirty="0">
              <a:solidFill>
                <a:schemeClr val="bg1"/>
              </a:solidFill>
              <a:latin typeface="Lato Regular"/>
              <a:cs typeface="Lato Regular"/>
            </a:endParaRPr>
          </a:p>
          <a:p>
            <a:pPr marL="285750" lvl="0" indent="-285750">
              <a:lnSpc>
                <a:spcPct val="100000"/>
              </a:lnSpc>
              <a:spcBef>
                <a:spcPts val="0"/>
              </a:spcBef>
            </a:pPr>
            <a:r>
              <a:rPr lang="en-US" sz="2400" b="1" dirty="0">
                <a:solidFill>
                  <a:schemeClr val="bg1"/>
                </a:solidFill>
                <a:latin typeface="Lato Regular"/>
                <a:cs typeface="Lato Regular"/>
              </a:rPr>
              <a:t>Under 65:</a:t>
            </a:r>
          </a:p>
          <a:p>
            <a:pPr marL="742950" lvl="1" indent="-285750">
              <a:lnSpc>
                <a:spcPct val="100000"/>
              </a:lnSpc>
              <a:spcBef>
                <a:spcPts val="0"/>
              </a:spcBef>
            </a:pPr>
            <a:endParaRPr lang="en-US" dirty="0">
              <a:solidFill>
                <a:schemeClr val="bg1"/>
              </a:solidFill>
              <a:latin typeface="Lato Regular"/>
              <a:cs typeface="Lato Regular"/>
            </a:endParaRPr>
          </a:p>
          <a:p>
            <a:pPr marL="742950" lvl="1" indent="-285750">
              <a:lnSpc>
                <a:spcPct val="100000"/>
              </a:lnSpc>
              <a:spcBef>
                <a:spcPts val="0"/>
              </a:spcBef>
            </a:pPr>
            <a:r>
              <a:rPr lang="en-US" dirty="0">
                <a:solidFill>
                  <a:schemeClr val="bg1"/>
                </a:solidFill>
                <a:latin typeface="Lato Regular"/>
                <a:cs typeface="Lato Regular"/>
              </a:rPr>
              <a:t>Waiting Period: Social Security Disability Insurance (SSDI) recipients generally become eligible after a </a:t>
            </a:r>
            <a:r>
              <a:rPr lang="en-US" b="1" dirty="0">
                <a:solidFill>
                  <a:schemeClr val="bg1"/>
                </a:solidFill>
                <a:latin typeface="Lato Regular"/>
                <a:cs typeface="Lato Regular"/>
              </a:rPr>
              <a:t>2 year waiting period</a:t>
            </a:r>
            <a:r>
              <a:rPr lang="en-US" dirty="0">
                <a:solidFill>
                  <a:schemeClr val="bg1"/>
                </a:solidFill>
                <a:latin typeface="Lato Regular"/>
                <a:cs typeface="Lato Regular"/>
              </a:rPr>
              <a:t>. </a:t>
            </a:r>
          </a:p>
          <a:p>
            <a:pPr marL="742950" lvl="1" indent="-285750">
              <a:lnSpc>
                <a:spcPct val="100000"/>
              </a:lnSpc>
              <a:spcBef>
                <a:spcPts val="0"/>
              </a:spcBef>
            </a:pPr>
            <a:endParaRPr lang="en-US" dirty="0">
              <a:solidFill>
                <a:schemeClr val="bg1"/>
              </a:solidFill>
              <a:latin typeface="Lato Regular"/>
              <a:cs typeface="Lato Regular"/>
            </a:endParaRPr>
          </a:p>
          <a:p>
            <a:pPr marL="742950" lvl="1" indent="-285750">
              <a:lnSpc>
                <a:spcPct val="100000"/>
              </a:lnSpc>
              <a:spcBef>
                <a:spcPts val="0"/>
              </a:spcBef>
            </a:pPr>
            <a:r>
              <a:rPr lang="en-US" dirty="0">
                <a:solidFill>
                  <a:schemeClr val="bg1"/>
                </a:solidFill>
                <a:latin typeface="Lato Regular"/>
                <a:cs typeface="Lato Regular"/>
              </a:rPr>
              <a:t>Qualifying Medical Conditions Without Waiting Period: those individuals diagnosed with </a:t>
            </a:r>
            <a:r>
              <a:rPr lang="en-US" b="1" dirty="0">
                <a:solidFill>
                  <a:schemeClr val="bg1"/>
                </a:solidFill>
                <a:latin typeface="Lato Regular"/>
                <a:cs typeface="Lato Regular"/>
              </a:rPr>
              <a:t>end state renal disease</a:t>
            </a:r>
            <a:r>
              <a:rPr lang="en-US" dirty="0">
                <a:solidFill>
                  <a:schemeClr val="bg1"/>
                </a:solidFill>
                <a:latin typeface="Lato Regular"/>
                <a:cs typeface="Lato Regular"/>
              </a:rPr>
              <a:t> (ESRD) and </a:t>
            </a:r>
            <a:r>
              <a:rPr lang="en-US" b="1" dirty="0">
                <a:solidFill>
                  <a:schemeClr val="bg1"/>
                </a:solidFill>
                <a:latin typeface="Lato Regular"/>
                <a:cs typeface="Lato Regular"/>
              </a:rPr>
              <a:t>amyotrophic lateral sclerosis </a:t>
            </a:r>
            <a:r>
              <a:rPr lang="en-US" dirty="0">
                <a:solidFill>
                  <a:schemeClr val="bg1"/>
                </a:solidFill>
                <a:latin typeface="Lato Regular"/>
                <a:cs typeface="Lato Regular"/>
              </a:rPr>
              <a:t>(ALS). </a:t>
            </a:r>
          </a:p>
        </p:txBody>
      </p:sp>
    </p:spTree>
    <p:extLst>
      <p:ext uri="{BB962C8B-B14F-4D97-AF65-F5344CB8AC3E}">
        <p14:creationId xmlns:p14="http://schemas.microsoft.com/office/powerpoint/2010/main" val="25052712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5713-60E2-47D6-9EC2-E7B7A0ED1BA6}"/>
              </a:ext>
            </a:extLst>
          </p:cNvPr>
          <p:cNvSpPr/>
          <p:nvPr/>
        </p:nvSpPr>
        <p:spPr>
          <a:xfrm>
            <a:off x="6" y="237399"/>
            <a:ext cx="12191999" cy="646331"/>
          </a:xfrm>
          <a:prstGeom prst="rect">
            <a:avLst/>
          </a:prstGeom>
        </p:spPr>
        <p:txBody>
          <a:bodyPr wrap="square">
            <a:spAutoFit/>
          </a:bodyPr>
          <a:lstStyle/>
          <a:p>
            <a:pPr algn="ctr"/>
            <a:r>
              <a:rPr lang="en-US" sz="36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Insulin </a:t>
            </a: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Running Sum</a:t>
            </a:r>
          </a:p>
        </p:txBody>
      </p:sp>
      <p:pic>
        <p:nvPicPr>
          <p:cNvPr id="7" name="Picture 6" descr="A close up of a map&#10;&#10;Description generated with very high confidence">
            <a:extLst>
              <a:ext uri="{FF2B5EF4-FFF2-40B4-BE49-F238E27FC236}">
                <a16:creationId xmlns:a16="http://schemas.microsoft.com/office/drawing/2014/main" id="{5AD86A72-81E1-4C2C-868B-8E19E52A9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768"/>
            <a:ext cx="12192000" cy="4592464"/>
          </a:xfrm>
          <a:prstGeom prst="rect">
            <a:avLst/>
          </a:prstGeom>
        </p:spPr>
      </p:pic>
    </p:spTree>
    <p:extLst>
      <p:ext uri="{BB962C8B-B14F-4D97-AF65-F5344CB8AC3E}">
        <p14:creationId xmlns:p14="http://schemas.microsoft.com/office/powerpoint/2010/main" val="2357279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he roof of a building&#10;&#10;Description generated with very high confidence">
            <a:extLst>
              <a:ext uri="{FF2B5EF4-FFF2-40B4-BE49-F238E27FC236}">
                <a16:creationId xmlns:a16="http://schemas.microsoft.com/office/drawing/2014/main" id="{716D425F-B095-483D-842A-7086A02D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10" name="Rectangle 9">
            <a:extLst>
              <a:ext uri="{FF2B5EF4-FFF2-40B4-BE49-F238E27FC236}">
                <a16:creationId xmlns:a16="http://schemas.microsoft.com/office/drawing/2014/main" id="{6A6399EF-BA0C-49C9-9864-D288CB55C955}"/>
              </a:ext>
            </a:extLst>
          </p:cNvPr>
          <p:cNvSpPr/>
          <p:nvPr/>
        </p:nvSpPr>
        <p:spPr>
          <a:xfrm>
            <a:off x="0" y="0"/>
            <a:ext cx="12192000" cy="6858000"/>
          </a:xfrm>
          <a:prstGeom prst="rect">
            <a:avLst/>
          </a:prstGeom>
          <a:solidFill>
            <a:schemeClr val="tx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E09BA0A-4815-4D09-9939-56F684187780}"/>
              </a:ext>
            </a:extLst>
          </p:cNvPr>
          <p:cNvSpPr>
            <a:spLocks noGrp="1"/>
          </p:cNvSpPr>
          <p:nvPr>
            <p:ph type="ctrTitle"/>
          </p:nvPr>
        </p:nvSpPr>
        <p:spPr>
          <a:xfrm>
            <a:off x="1524000" y="2407552"/>
            <a:ext cx="9144000" cy="1541247"/>
          </a:xfrm>
        </p:spPr>
        <p:txBody>
          <a:bodyPr>
            <a:normAutofit fontScale="90000"/>
          </a:bodyPr>
          <a:lstStyle/>
          <a:p>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Data </a:t>
            </a:r>
            <a:b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br>
            <a:r>
              <a:rPr lang="en-US" sz="7200" b="1" dirty="0">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Security</a:t>
            </a:r>
            <a:endParaRPr lang="en-US" sz="7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53B7249-9C2C-4E76-BF29-9ABC6B19225D}"/>
              </a:ext>
            </a:extLst>
          </p:cNvPr>
          <p:cNvSpPr>
            <a:spLocks noGrp="1"/>
          </p:cNvSpPr>
          <p:nvPr>
            <p:ph type="sldNum" sz="quarter" idx="12"/>
          </p:nvPr>
        </p:nvSpPr>
        <p:spPr/>
        <p:txBody>
          <a:bodyPr/>
          <a:lstStyle/>
          <a:p>
            <a:fld id="{72F17B53-340F-4D00-8273-5011BE896AC9}" type="slidenum">
              <a:rPr lang="en-US" smtClean="0"/>
              <a:t>101</a:t>
            </a:fld>
            <a:endParaRPr lang="en-US"/>
          </a:p>
        </p:txBody>
      </p:sp>
    </p:spTree>
    <p:extLst>
      <p:ext uri="{BB962C8B-B14F-4D97-AF65-F5344CB8AC3E}">
        <p14:creationId xmlns:p14="http://schemas.microsoft.com/office/powerpoint/2010/main" val="2640315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D4604D-34D9-48E8-997D-6F4440DD1F86}"/>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C6FC7BE-BBA2-4F8A-BD9E-6F258FF8F17D}"/>
              </a:ext>
            </a:extLst>
          </p:cNvPr>
          <p:cNvSpPr>
            <a:spLocks noGrp="1"/>
          </p:cNvSpPr>
          <p:nvPr>
            <p:ph type="title"/>
          </p:nvPr>
        </p:nvSpPr>
        <p:spPr>
          <a:xfrm>
            <a:off x="64462" y="0"/>
            <a:ext cx="11777870" cy="877266"/>
          </a:xfrm>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MSP Recovery HIPAA Team</a:t>
            </a:r>
          </a:p>
        </p:txBody>
      </p:sp>
      <p:sp>
        <p:nvSpPr>
          <p:cNvPr id="3" name="Content Placeholder 2">
            <a:extLst>
              <a:ext uri="{FF2B5EF4-FFF2-40B4-BE49-F238E27FC236}">
                <a16:creationId xmlns:a16="http://schemas.microsoft.com/office/drawing/2014/main" id="{D4DD5239-7E05-45F0-8C70-D2A7AD3D550C}"/>
              </a:ext>
            </a:extLst>
          </p:cNvPr>
          <p:cNvSpPr>
            <a:spLocks noGrp="1"/>
          </p:cNvSpPr>
          <p:nvPr>
            <p:ph idx="1"/>
          </p:nvPr>
        </p:nvSpPr>
        <p:spPr>
          <a:xfrm>
            <a:off x="377072" y="988469"/>
            <a:ext cx="11465260" cy="5710714"/>
          </a:xfrm>
        </p:spPr>
        <p:txBody>
          <a:bodyPr>
            <a:normAutofit fontScale="92500" lnSpcReduction="20000"/>
          </a:bodyPr>
          <a:lstStyle/>
          <a:p>
            <a:r>
              <a:rPr lang="en-US" dirty="0">
                <a:latin typeface="+mj-lt"/>
                <a:cs typeface="Times New Roman" panose="02020603050405020304" pitchFamily="18" charset="0"/>
              </a:rPr>
              <a:t>Chief Compliance Officer and Team</a:t>
            </a:r>
          </a:p>
          <a:p>
            <a:pPr lvl="2"/>
            <a:endParaRPr lang="en-US" dirty="0">
              <a:latin typeface="+mj-lt"/>
              <a:cs typeface="Times New Roman" panose="02020603050405020304" pitchFamily="18" charset="0"/>
            </a:endParaRPr>
          </a:p>
          <a:p>
            <a:pPr lvl="2"/>
            <a:r>
              <a:rPr lang="en-US" dirty="0">
                <a:latin typeface="+mj-lt"/>
                <a:cs typeface="Times New Roman" panose="02020603050405020304" pitchFamily="18" charset="0"/>
              </a:rPr>
              <a:t>Chief Compliance Officer</a:t>
            </a:r>
          </a:p>
          <a:p>
            <a:pPr lvl="3"/>
            <a:r>
              <a:rPr lang="en-US" dirty="0">
                <a:latin typeface="+mj-lt"/>
                <a:cs typeface="Times New Roman" panose="02020603050405020304" pitchFamily="18" charset="0"/>
              </a:rPr>
              <a:t>Alexandra Plasencia, Esq., CHP, MBA, CHPC</a:t>
            </a:r>
          </a:p>
          <a:p>
            <a:pPr lvl="4"/>
            <a:r>
              <a:rPr lang="en-US" dirty="0">
                <a:latin typeface="+mj-lt"/>
                <a:cs typeface="Times New Roman" panose="02020603050405020304" pitchFamily="18" charset="0"/>
              </a:rPr>
              <a:t>Former General Counsel for nationwide healthcare provider group</a:t>
            </a:r>
          </a:p>
          <a:p>
            <a:pPr lvl="2"/>
            <a:endParaRPr lang="en-US" dirty="0">
              <a:latin typeface="+mj-lt"/>
              <a:cs typeface="Times New Roman" panose="02020603050405020304" pitchFamily="18" charset="0"/>
            </a:endParaRPr>
          </a:p>
          <a:p>
            <a:pPr lvl="2"/>
            <a:r>
              <a:rPr lang="en-US" dirty="0">
                <a:latin typeface="+mj-lt"/>
                <a:cs typeface="Times New Roman" panose="02020603050405020304" pitchFamily="18" charset="0"/>
              </a:rPr>
              <a:t>Deputy Compliance Officer</a:t>
            </a:r>
          </a:p>
          <a:p>
            <a:pPr lvl="3"/>
            <a:r>
              <a:rPr lang="en-US" dirty="0">
                <a:latin typeface="+mj-lt"/>
                <a:cs typeface="Times New Roman" panose="02020603050405020304" pitchFamily="18" charset="0"/>
              </a:rPr>
              <a:t>Naisleth Rodriguez, Esq., CHP, MBA</a:t>
            </a:r>
          </a:p>
          <a:p>
            <a:pPr lvl="2"/>
            <a:endParaRPr lang="en-US" dirty="0">
              <a:latin typeface="+mj-lt"/>
              <a:cs typeface="Times New Roman" panose="02020603050405020304" pitchFamily="18" charset="0"/>
            </a:endParaRPr>
          </a:p>
          <a:p>
            <a:pPr lvl="2"/>
            <a:r>
              <a:rPr lang="en-US" dirty="0">
                <a:latin typeface="+mj-lt"/>
                <a:cs typeface="Times New Roman" panose="02020603050405020304" pitchFamily="18" charset="0"/>
              </a:rPr>
              <a:t>Outside Counsel Compliance Advisor</a:t>
            </a:r>
          </a:p>
          <a:p>
            <a:pPr lvl="3"/>
            <a:r>
              <a:rPr lang="en-US" dirty="0">
                <a:latin typeface="+mj-lt"/>
                <a:cs typeface="Times New Roman" panose="02020603050405020304" pitchFamily="18" charset="0"/>
              </a:rPr>
              <a:t>Gino Moreno, Esq., CHP</a:t>
            </a:r>
          </a:p>
          <a:p>
            <a:pPr marL="0" indent="0">
              <a:buNone/>
            </a:pPr>
            <a:endParaRPr lang="en-US" sz="1900" dirty="0">
              <a:latin typeface="+mj-lt"/>
              <a:cs typeface="Times New Roman" panose="02020603050405020304" pitchFamily="18" charset="0"/>
            </a:endParaRPr>
          </a:p>
          <a:p>
            <a:pPr lvl="2"/>
            <a:r>
              <a:rPr lang="en-US" dirty="0">
                <a:latin typeface="+mj-lt"/>
                <a:cs typeface="Times New Roman" panose="02020603050405020304" pitchFamily="18" charset="0"/>
              </a:rPr>
              <a:t>General Counsel</a:t>
            </a:r>
          </a:p>
          <a:p>
            <a:pPr lvl="3"/>
            <a:r>
              <a:rPr lang="en-US" dirty="0">
                <a:latin typeface="+mj-lt"/>
                <a:cs typeface="Times New Roman" panose="02020603050405020304" pitchFamily="18" charset="0"/>
              </a:rPr>
              <a:t>Jorge Lopez, Esq.</a:t>
            </a:r>
          </a:p>
          <a:p>
            <a:pPr marL="1371600" lvl="3" indent="0">
              <a:buNone/>
            </a:pPr>
            <a:endParaRPr lang="en-US" dirty="0">
              <a:latin typeface="+mj-lt"/>
              <a:cs typeface="Times New Roman" panose="02020603050405020304" pitchFamily="18" charset="0"/>
            </a:endParaRPr>
          </a:p>
          <a:p>
            <a:r>
              <a:rPr lang="en-US" dirty="0">
                <a:latin typeface="+mj-lt"/>
                <a:cs typeface="Times New Roman" panose="02020603050405020304" pitchFamily="18" charset="0"/>
              </a:rPr>
              <a:t>IT Security Officer and Team</a:t>
            </a:r>
          </a:p>
          <a:p>
            <a:r>
              <a:rPr lang="en-US" u="sng" dirty="0">
                <a:latin typeface="+mj-lt"/>
                <a:cs typeface="Times New Roman" panose="02020603050405020304" pitchFamily="18" charset="0"/>
              </a:rPr>
              <a:t>All employees</a:t>
            </a:r>
            <a:r>
              <a:rPr lang="en-US" dirty="0">
                <a:latin typeface="+mj-lt"/>
                <a:cs typeface="Times New Roman" panose="02020603050405020304" pitchFamily="18" charset="0"/>
              </a:rPr>
              <a:t> are provided HIPAA training.</a:t>
            </a:r>
          </a:p>
          <a:p>
            <a:r>
              <a:rPr lang="en-US" dirty="0">
                <a:latin typeface="+mj-lt"/>
                <a:cs typeface="Times New Roman" panose="02020603050405020304" pitchFamily="18" charset="0"/>
              </a:rPr>
              <a:t>Maintain outside privacy consultants and personnel to audit and advise.</a:t>
            </a:r>
          </a:p>
          <a:p>
            <a:r>
              <a:rPr lang="en-US" dirty="0">
                <a:latin typeface="+mj-lt"/>
              </a:rPr>
              <a:t>HITRUST Certified</a:t>
            </a:r>
            <a:endParaRPr lang="en-US" dirty="0">
              <a:latin typeface="+mj-lt"/>
              <a:cs typeface="Times New Roman" panose="02020603050405020304" pitchFamily="18" charset="0"/>
            </a:endParaRPr>
          </a:p>
        </p:txBody>
      </p:sp>
      <p:pic>
        <p:nvPicPr>
          <p:cNvPr id="2056" name="Picture 8" descr="Image result for certified hipaa professional">
            <a:extLst>
              <a:ext uri="{FF2B5EF4-FFF2-40B4-BE49-F238E27FC236}">
                <a16:creationId xmlns:a16="http://schemas.microsoft.com/office/drawing/2014/main" id="{B7F9AD2D-14CD-45A5-913C-599D65C4A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45" t="29935" r="13625" b="39090"/>
          <a:stretch/>
        </p:blipFill>
        <p:spPr bwMode="auto">
          <a:xfrm>
            <a:off x="8635980" y="3578308"/>
            <a:ext cx="2852696" cy="7200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hpc certification">
            <a:extLst>
              <a:ext uri="{FF2B5EF4-FFF2-40B4-BE49-F238E27FC236}">
                <a16:creationId xmlns:a16="http://schemas.microsoft.com/office/drawing/2014/main" id="{5299C933-A0A1-46CD-9091-C4827B40E66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7000" b="67600" l="18167" r="77167">
                        <a14:foregroundMark x1="22667" y1="38800" x2="22667" y2="38800"/>
                        <a14:foregroundMark x1="20000" y1="51800" x2="20000" y2="51800"/>
                        <a14:foregroundMark x1="51500" y1="44000" x2="51500" y2="44000"/>
                        <a14:foregroundMark x1="66167" y1="43200" x2="66167" y2="43200"/>
                        <a14:foregroundMark x1="21667" y1="62400" x2="21667" y2="62400"/>
                        <a14:foregroundMark x1="23667" y1="62600" x2="23667" y2="62600"/>
                        <a14:foregroundMark x1="18667" y1="60600" x2="18667" y2="60600"/>
                        <a14:foregroundMark x1="18333" y1="62600" x2="18333" y2="62600"/>
                        <a14:foregroundMark x1="25667" y1="61400" x2="25667" y2="61400"/>
                        <a14:foregroundMark x1="27167" y1="61400" x2="27167" y2="61400"/>
                        <a14:foregroundMark x1="28333" y1="61200" x2="28333" y2="61200"/>
                        <a14:foregroundMark x1="26000" y1="60800" x2="26000" y2="60800"/>
                        <a14:foregroundMark x1="30333" y1="60800" x2="30333" y2="60800"/>
                        <a14:foregroundMark x1="31333" y1="61000" x2="31333" y2="61000"/>
                        <a14:foregroundMark x1="33333" y1="60800" x2="33333" y2="60800"/>
                        <a14:foregroundMark x1="36833" y1="61200" x2="36833" y2="61200"/>
                        <a14:foregroundMark x1="38000" y1="61200" x2="38000" y2="61200"/>
                        <a14:foregroundMark x1="18667" y1="65400" x2="18667" y2="65400"/>
                        <a14:foregroundMark x1="39500" y1="61200" x2="39500" y2="61200"/>
                        <a14:foregroundMark x1="41500" y1="61400" x2="41500" y2="61400"/>
                        <a14:foregroundMark x1="44000" y1="61000" x2="44000" y2="61000"/>
                        <a14:foregroundMark x1="48500" y1="61400" x2="48500" y2="61400"/>
                        <a14:foregroundMark x1="50667" y1="60600" x2="50667" y2="60600"/>
                        <a14:foregroundMark x1="50833" y1="62000" x2="50833" y2="62000"/>
                        <a14:foregroundMark x1="52333" y1="62000" x2="52333" y2="62000"/>
                        <a14:foregroundMark x1="54833" y1="61800" x2="54833" y2="61800"/>
                        <a14:foregroundMark x1="55167" y1="63200" x2="55167" y2="63200"/>
                        <a14:foregroundMark x1="55833" y1="60800" x2="55833" y2="60800"/>
                        <a14:foregroundMark x1="58500" y1="62200" x2="58500" y2="62200"/>
                        <a14:foregroundMark x1="60167" y1="62200" x2="60167" y2="62200"/>
                        <a14:foregroundMark x1="62000" y1="61800" x2="62000" y2="61800"/>
                        <a14:foregroundMark x1="62000" y1="60800" x2="62000" y2="60800"/>
                        <a14:foregroundMark x1="63000" y1="62000" x2="63000" y2="62000"/>
                        <a14:foregroundMark x1="55000" y1="66600" x2="55000" y2="66600"/>
                        <a14:foregroundMark x1="55167" y1="65600" x2="55167" y2="65600"/>
                        <a14:foregroundMark x1="55000" y1="67600" x2="55000" y2="67600"/>
                        <a14:foregroundMark x1="53833" y1="67600" x2="53833" y2="67600"/>
                        <a14:foregroundMark x1="53500" y1="65400" x2="53500" y2="65400"/>
                        <a14:foregroundMark x1="50833" y1="66800" x2="50833" y2="66800"/>
                        <a14:foregroundMark x1="47500" y1="66800" x2="47500" y2="66800"/>
                        <a14:foregroundMark x1="46333" y1="67000" x2="46333" y2="67000"/>
                        <a14:foregroundMark x1="46667" y1="62600" x2="46667" y2="62600"/>
                        <a14:foregroundMark x1="45000" y1="67600" x2="45000" y2="67600"/>
                        <a14:foregroundMark x1="43167" y1="66800" x2="43167" y2="66800"/>
                        <a14:foregroundMark x1="41000" y1="65800" x2="41000" y2="65800"/>
                        <a14:foregroundMark x1="38000" y1="66400" x2="38000" y2="66400"/>
                        <a14:foregroundMark x1="35500" y1="65600" x2="35500" y2="65600"/>
                        <a14:foregroundMark x1="34667" y1="65400" x2="34667" y2="65400"/>
                        <a14:foregroundMark x1="31500" y1="66800" x2="31500" y2="66800"/>
                        <a14:foregroundMark x1="21667" y1="67000" x2="21667" y2="67000"/>
                        <a14:foregroundMark x1="23000" y1="66600" x2="23000" y2="66600"/>
                        <a14:foregroundMark x1="24333" y1="66800" x2="24333" y2="66800"/>
                        <a14:foregroundMark x1="26333" y1="67000" x2="26333" y2="67000"/>
                        <a14:foregroundMark x1="28333" y1="67000" x2="28333" y2="67000"/>
                        <a14:foregroundMark x1="28833" y1="65600" x2="28833" y2="65600"/>
                        <a14:foregroundMark x1="28167" y1="55000" x2="28167" y2="55000"/>
                        <a14:foregroundMark x1="37000" y1="47200" x2="37000" y2="47200"/>
                        <a14:backgroundMark x1="34000" y1="62000" x2="34000" y2="62000"/>
                        <a14:backgroundMark x1="43000" y1="66200" x2="43000" y2="66200"/>
                      </a14:backgroundRemoval>
                    </a14:imgEffect>
                  </a14:imgLayer>
                </a14:imgProps>
              </a:ext>
              <a:ext uri="{28A0092B-C50C-407E-A947-70E740481C1C}">
                <a14:useLocalDpi xmlns:a14="http://schemas.microsoft.com/office/drawing/2010/main" val="0"/>
              </a:ext>
            </a:extLst>
          </a:blip>
          <a:srcRect l="17017" t="33441" r="15797" b="30391"/>
          <a:stretch/>
        </p:blipFill>
        <p:spPr bwMode="auto">
          <a:xfrm>
            <a:off x="8914643" y="2478945"/>
            <a:ext cx="2301461" cy="1032421"/>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descr="Image result for hitrust">
            <a:extLst>
              <a:ext uri="{FF2B5EF4-FFF2-40B4-BE49-F238E27FC236}">
                <a16:creationId xmlns:a16="http://schemas.microsoft.com/office/drawing/2014/main" id="{2DDD44D4-709C-463B-A73C-BFA614775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728" y="4409542"/>
            <a:ext cx="35052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oc 2">
            <a:extLst>
              <a:ext uri="{FF2B5EF4-FFF2-40B4-BE49-F238E27FC236}">
                <a16:creationId xmlns:a16="http://schemas.microsoft.com/office/drawing/2014/main" id="{45E56D77-9764-4914-95D1-1CBC1459B8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99" t="11838" r="10552" b="12751"/>
          <a:stretch/>
        </p:blipFill>
        <p:spPr bwMode="auto">
          <a:xfrm>
            <a:off x="9322824" y="944207"/>
            <a:ext cx="1479008" cy="14235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48678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26C562-21FD-4AFB-9194-C3ED1B1DC724}"/>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82F5AF4C-E426-48A1-8539-7A025E243E3B}"/>
              </a:ext>
            </a:extLst>
          </p:cNvPr>
          <p:cNvSpPr>
            <a:spLocks noGrp="1"/>
          </p:cNvSpPr>
          <p:nvPr>
            <p:ph idx="1"/>
          </p:nvPr>
        </p:nvSpPr>
        <p:spPr>
          <a:xfrm>
            <a:off x="490213" y="1588819"/>
            <a:ext cx="4364443" cy="2103616"/>
          </a:xfrm>
        </p:spPr>
        <p:txBody>
          <a:bodyPr>
            <a:normAutofit/>
          </a:bodyPr>
          <a:lstStyle/>
          <a:p>
            <a:pPr marL="0" indent="0">
              <a:buNone/>
            </a:pPr>
            <a:r>
              <a:rPr lang="en-US" sz="2400" b="1" dirty="0">
                <a:latin typeface="+mj-lt"/>
                <a:cs typeface="Times New Roman" panose="02020603050405020304" pitchFamily="18" charset="0"/>
              </a:rPr>
              <a:t>MSP Recovery uses</a:t>
            </a:r>
          </a:p>
          <a:p>
            <a:r>
              <a:rPr lang="en-US" sz="2000" dirty="0">
                <a:latin typeface="+mj-lt"/>
                <a:cs typeface="Times New Roman" panose="02020603050405020304" pitchFamily="18" charset="0"/>
              </a:rPr>
              <a:t>Data Integrity</a:t>
            </a:r>
          </a:p>
          <a:p>
            <a:r>
              <a:rPr lang="en-US" sz="2000" dirty="0">
                <a:latin typeface="+mj-lt"/>
                <a:cs typeface="Times New Roman" panose="02020603050405020304" pitchFamily="18" charset="0"/>
              </a:rPr>
              <a:t>Audit Controls</a:t>
            </a:r>
          </a:p>
          <a:p>
            <a:r>
              <a:rPr lang="en-US" sz="2000" dirty="0">
                <a:latin typeface="+mj-lt"/>
                <a:cs typeface="Times New Roman" panose="02020603050405020304" pitchFamily="18" charset="0"/>
              </a:rPr>
              <a:t>Encrypted Data Transfers</a:t>
            </a:r>
          </a:p>
          <a:p>
            <a:r>
              <a:rPr lang="en-US" sz="2000" dirty="0">
                <a:latin typeface="+mj-lt"/>
                <a:cs typeface="Times New Roman" panose="02020603050405020304" pitchFamily="18" charset="0"/>
              </a:rPr>
              <a:t>Data Segregation</a:t>
            </a:r>
          </a:p>
        </p:txBody>
      </p:sp>
      <p:sp>
        <p:nvSpPr>
          <p:cNvPr id="4" name="Rectangle 3">
            <a:extLst>
              <a:ext uri="{FF2B5EF4-FFF2-40B4-BE49-F238E27FC236}">
                <a16:creationId xmlns:a16="http://schemas.microsoft.com/office/drawing/2014/main" id="{7251692C-DAE5-4BC2-8916-23E4DF55CCC0}"/>
              </a:ext>
            </a:extLst>
          </p:cNvPr>
          <p:cNvSpPr/>
          <p:nvPr/>
        </p:nvSpPr>
        <p:spPr>
          <a:xfrm>
            <a:off x="196711" y="6368493"/>
            <a:ext cx="10707756" cy="323165"/>
          </a:xfrm>
          <a:prstGeom prst="rect">
            <a:avLst/>
          </a:prstGeom>
        </p:spPr>
        <p:txBody>
          <a:bodyPr wrap="square">
            <a:spAutoFit/>
          </a:bodyPr>
          <a:lstStyle/>
          <a:p>
            <a:r>
              <a:rPr lang="en-US" sz="1500" i="1" dirty="0">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https://d1.awsstatic.com/whitepapers/compliance/AWS_HIPAA_Compliance_Whitepaper.pdf</a:t>
            </a:r>
            <a:r>
              <a:rPr lang="en-US" sz="1500" i="1" dirty="0">
                <a:latin typeface="+mj-lt"/>
                <a:cs typeface="Times New Roman" panose="02020603050405020304" pitchFamily="18" charset="0"/>
              </a:rPr>
              <a:t> </a:t>
            </a:r>
          </a:p>
        </p:txBody>
      </p:sp>
      <p:sp>
        <p:nvSpPr>
          <p:cNvPr id="10" name="Title 1">
            <a:extLst>
              <a:ext uri="{FF2B5EF4-FFF2-40B4-BE49-F238E27FC236}">
                <a16:creationId xmlns:a16="http://schemas.microsoft.com/office/drawing/2014/main" id="{10E77C71-439F-4390-B6B9-AECECF975E64}"/>
              </a:ext>
            </a:extLst>
          </p:cNvPr>
          <p:cNvSpPr txBox="1">
            <a:spLocks/>
          </p:cNvSpPr>
          <p:nvPr/>
        </p:nvSpPr>
        <p:spPr>
          <a:xfrm>
            <a:off x="838200" y="317344"/>
            <a:ext cx="10515600" cy="8673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Security</a:t>
            </a:r>
            <a:b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Robust &amp; Extensive</a:t>
            </a:r>
            <a:endPar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5128DA-89D7-47D2-A135-CF12FF61D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2713" y="1620438"/>
            <a:ext cx="986162" cy="590053"/>
          </a:xfrm>
          <a:prstGeom prst="rect">
            <a:avLst/>
          </a:prstGeom>
        </p:spPr>
      </p:pic>
      <p:pic>
        <p:nvPicPr>
          <p:cNvPr id="5" name="Picture 4">
            <a:extLst>
              <a:ext uri="{FF2B5EF4-FFF2-40B4-BE49-F238E27FC236}">
                <a16:creationId xmlns:a16="http://schemas.microsoft.com/office/drawing/2014/main" id="{AFA3D42A-1EAF-4668-9217-D3F936440752}"/>
              </a:ext>
            </a:extLst>
          </p:cNvPr>
          <p:cNvPicPr>
            <a:picLocks noChangeAspect="1"/>
          </p:cNvPicPr>
          <p:nvPr/>
        </p:nvPicPr>
        <p:blipFill>
          <a:blip r:embed="rId4"/>
          <a:stretch>
            <a:fillRect/>
          </a:stretch>
        </p:blipFill>
        <p:spPr>
          <a:xfrm>
            <a:off x="7614069" y="1475362"/>
            <a:ext cx="3928254" cy="4774585"/>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E758EBBF-DDCC-467B-AD3B-6057C398CED1}"/>
              </a:ext>
            </a:extLst>
          </p:cNvPr>
          <p:cNvSpPr txBox="1"/>
          <p:nvPr/>
        </p:nvSpPr>
        <p:spPr>
          <a:xfrm>
            <a:off x="490213" y="4178663"/>
            <a:ext cx="6505575" cy="707886"/>
          </a:xfrm>
          <a:prstGeom prst="rect">
            <a:avLst/>
          </a:prstGeom>
          <a:solidFill>
            <a:srgbClr val="FFFFCC"/>
          </a:solidFill>
          <a:ln w="12700">
            <a:solidFill>
              <a:schemeClr val="tx1"/>
            </a:solidFill>
          </a:ln>
          <a:effectLst>
            <a:outerShdw blurRad="63500" sx="102000" sy="102000" algn="ctr" rotWithShape="0">
              <a:prstClr val="black">
                <a:alpha val="40000"/>
              </a:prstClr>
            </a:outerShdw>
          </a:effectLst>
        </p:spPr>
        <p:txBody>
          <a:bodyPr wrap="square" rtlCol="0">
            <a:spAutoFit/>
          </a:bodyPr>
          <a:lstStyle/>
          <a:p>
            <a:r>
              <a:rPr lang="en-US" sz="2000" dirty="0">
                <a:solidFill>
                  <a:schemeClr val="bg1"/>
                </a:solidFill>
              </a:rPr>
              <a:t>Amazon’s data encryption services use hardware-accelerated </a:t>
            </a:r>
            <a:r>
              <a:rPr lang="en-US" sz="2000" b="1" u="sng" dirty="0">
                <a:solidFill>
                  <a:schemeClr val="bg1"/>
                </a:solidFill>
              </a:rPr>
              <a:t>Advanced Encryption Standard (AES)-256 symmetric keys</a:t>
            </a:r>
            <a:r>
              <a:rPr lang="en-US" sz="2000" dirty="0">
                <a:solidFill>
                  <a:schemeClr val="bg1"/>
                </a:solidFill>
              </a:rPr>
              <a:t>.</a:t>
            </a:r>
          </a:p>
        </p:txBody>
      </p:sp>
      <p:cxnSp>
        <p:nvCxnSpPr>
          <p:cNvPr id="13" name="Straight Connector 12">
            <a:extLst>
              <a:ext uri="{FF2B5EF4-FFF2-40B4-BE49-F238E27FC236}">
                <a16:creationId xmlns:a16="http://schemas.microsoft.com/office/drawing/2014/main" id="{B1619665-F8CA-4864-92D9-26FB586B5AC6}"/>
              </a:ext>
            </a:extLst>
          </p:cNvPr>
          <p:cNvCxnSpPr/>
          <p:nvPr/>
        </p:nvCxnSpPr>
        <p:spPr>
          <a:xfrm flipV="1">
            <a:off x="6995788" y="3798332"/>
            <a:ext cx="1358940" cy="3803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5BEA84-D9A3-4EBD-A527-489B22BB2085}"/>
              </a:ext>
            </a:extLst>
          </p:cNvPr>
          <p:cNvCxnSpPr>
            <a:cxnSpLocks/>
          </p:cNvCxnSpPr>
          <p:nvPr/>
        </p:nvCxnSpPr>
        <p:spPr>
          <a:xfrm flipV="1">
            <a:off x="6995788" y="3798332"/>
            <a:ext cx="1358940" cy="1088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50E46C-D296-4BD2-B6AB-B5BDDD4356BA}"/>
              </a:ext>
            </a:extLst>
          </p:cNvPr>
          <p:cNvCxnSpPr>
            <a:cxnSpLocks/>
          </p:cNvCxnSpPr>
          <p:nvPr/>
        </p:nvCxnSpPr>
        <p:spPr>
          <a:xfrm flipV="1">
            <a:off x="490213" y="3798332"/>
            <a:ext cx="7864515" cy="375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2127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77C8B0-362F-4F02-B207-5BE1F4F279C4}"/>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3087C9-0372-4EDF-B8F8-6F7E3C23861E}"/>
              </a:ext>
            </a:extLst>
          </p:cNvPr>
          <p:cNvSpPr>
            <a:spLocks noGrp="1"/>
          </p:cNvSpPr>
          <p:nvPr>
            <p:ph type="title"/>
          </p:nvPr>
        </p:nvSpPr>
        <p:spPr>
          <a:xfrm>
            <a:off x="838200" y="317344"/>
            <a:ext cx="10515600" cy="867327"/>
          </a:xfrm>
        </p:spPr>
        <p:txBody>
          <a:bodyPr>
            <a:normAutofit fontScale="90000"/>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Security</a:t>
            </a:r>
            <a:b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Robust &amp; Extensive</a:t>
            </a:r>
            <a:endPar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F5AF4C-E426-48A1-8539-7A025E243E3B}"/>
              </a:ext>
            </a:extLst>
          </p:cNvPr>
          <p:cNvSpPr>
            <a:spLocks noGrp="1"/>
          </p:cNvSpPr>
          <p:nvPr>
            <p:ph idx="1"/>
          </p:nvPr>
        </p:nvSpPr>
        <p:spPr>
          <a:xfrm>
            <a:off x="1011417" y="2245424"/>
            <a:ext cx="10515601" cy="2367152"/>
          </a:xfrm>
        </p:spPr>
        <p:txBody>
          <a:bodyPr>
            <a:normAutofit/>
          </a:bodyPr>
          <a:lstStyle/>
          <a:p>
            <a:pPr marL="0" indent="0" algn="ctr">
              <a:buNone/>
            </a:pPr>
            <a:r>
              <a:rPr lang="en-US" b="1" u="sng" dirty="0">
                <a:cs typeface="Times New Roman" panose="02020603050405020304" pitchFamily="18" charset="0"/>
              </a:rPr>
              <a:t>256-bit encryption</a:t>
            </a:r>
            <a:r>
              <a:rPr lang="en-US" b="1" dirty="0">
                <a:cs typeface="Times New Roman" panose="02020603050405020304" pitchFamily="18" charset="0"/>
              </a:rPr>
              <a:t> for all protected health information (“</a:t>
            </a:r>
            <a:r>
              <a:rPr lang="en-US" b="1" dirty="0">
                <a:solidFill>
                  <a:srgbClr val="00B0F0"/>
                </a:solidFill>
                <a:cs typeface="Times New Roman" panose="02020603050405020304" pitchFamily="18" charset="0"/>
              </a:rPr>
              <a:t>PHI</a:t>
            </a:r>
            <a:r>
              <a:rPr lang="en-US" b="1" dirty="0">
                <a:cs typeface="Times New Roman" panose="02020603050405020304" pitchFamily="18" charset="0"/>
              </a:rPr>
              <a:t>”) data:</a:t>
            </a:r>
          </a:p>
          <a:p>
            <a:pPr marL="0" indent="0" algn="ctr">
              <a:buNone/>
            </a:pPr>
            <a:endParaRPr lang="en-US" sz="2000" b="1" dirty="0">
              <a:cs typeface="Times New Roman" panose="02020603050405020304" pitchFamily="18" charset="0"/>
            </a:endParaRPr>
          </a:p>
          <a:p>
            <a:pPr marL="0" indent="0" algn="ctr">
              <a:buNone/>
            </a:pPr>
            <a:endParaRPr lang="en-US" sz="2000" b="1" dirty="0">
              <a:cs typeface="Times New Roman" panose="02020603050405020304" pitchFamily="18" charset="0"/>
            </a:endParaRPr>
          </a:p>
          <a:p>
            <a:pPr marL="0" indent="0">
              <a:buNone/>
            </a:pPr>
            <a:r>
              <a:rPr lang="en-US" b="1" dirty="0">
                <a:cs typeface="Times New Roman" panose="02020603050405020304" pitchFamily="18" charset="0"/>
              </a:rPr>
              <a:t>“It would take 50 supercomputers checking a billion keys per second 3x1051 years to crack 256-bit encryption.”</a:t>
            </a:r>
          </a:p>
        </p:txBody>
      </p:sp>
      <p:sp>
        <p:nvSpPr>
          <p:cNvPr id="6" name="Rectangle 5">
            <a:extLst>
              <a:ext uri="{FF2B5EF4-FFF2-40B4-BE49-F238E27FC236}">
                <a16:creationId xmlns:a16="http://schemas.microsoft.com/office/drawing/2014/main" id="{6D546638-C88F-4139-BF85-9A13A97D94F8}"/>
              </a:ext>
            </a:extLst>
          </p:cNvPr>
          <p:cNvSpPr/>
          <p:nvPr/>
        </p:nvSpPr>
        <p:spPr>
          <a:xfrm>
            <a:off x="196711" y="6368493"/>
            <a:ext cx="7553918" cy="323165"/>
          </a:xfrm>
          <a:prstGeom prst="rect">
            <a:avLst/>
          </a:prstGeom>
        </p:spPr>
        <p:txBody>
          <a:bodyPr wrap="square">
            <a:spAutoFit/>
          </a:bodyPr>
          <a:lstStyle/>
          <a:p>
            <a:r>
              <a:rPr lang="en-US" sz="1500" i="1" dirty="0">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https://www.sharefile.com/resources/reduce-your-risk-the-basics-of-encryption-and-compliance</a:t>
            </a:r>
            <a:endParaRPr lang="en-US" sz="1500" i="1" dirty="0">
              <a:latin typeface="+mj-lt"/>
              <a:cs typeface="Times New Roman" panose="02020603050405020304" pitchFamily="18" charset="0"/>
            </a:endParaRPr>
          </a:p>
        </p:txBody>
      </p:sp>
    </p:spTree>
    <p:extLst>
      <p:ext uri="{BB962C8B-B14F-4D97-AF65-F5344CB8AC3E}">
        <p14:creationId xmlns:p14="http://schemas.microsoft.com/office/powerpoint/2010/main" val="23824771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B5ECDC-0B96-4573-9CBB-989D870B7ECA}"/>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82F5AF4C-E426-48A1-8539-7A025E243E3B}"/>
              </a:ext>
            </a:extLst>
          </p:cNvPr>
          <p:cNvSpPr>
            <a:spLocks noGrp="1"/>
          </p:cNvSpPr>
          <p:nvPr>
            <p:ph idx="1"/>
          </p:nvPr>
        </p:nvSpPr>
        <p:spPr>
          <a:xfrm>
            <a:off x="3111801" y="1603625"/>
            <a:ext cx="2984198" cy="498930"/>
          </a:xfrm>
        </p:spPr>
        <p:txBody>
          <a:bodyPr>
            <a:normAutofit fontScale="92500"/>
          </a:bodyPr>
          <a:lstStyle/>
          <a:p>
            <a:pPr marL="0" indent="0">
              <a:buNone/>
            </a:pPr>
            <a:r>
              <a:rPr lang="en-US" b="1" dirty="0">
                <a:cs typeface="Times New Roman" panose="02020603050405020304" pitchFamily="18" charset="0"/>
              </a:rPr>
              <a:t>MSP Recovery uses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9184F3-A26C-4377-BFCC-A7BBB5D43FC1}"/>
              </a:ext>
            </a:extLst>
          </p:cNvPr>
          <p:cNvPicPr>
            <a:picLocks noChangeAspect="1"/>
          </p:cNvPicPr>
          <p:nvPr/>
        </p:nvPicPr>
        <p:blipFill>
          <a:blip r:embed="rId2"/>
          <a:stretch>
            <a:fillRect/>
          </a:stretch>
        </p:blipFill>
        <p:spPr>
          <a:xfrm>
            <a:off x="2697889" y="2440730"/>
            <a:ext cx="6796221" cy="4275042"/>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29F31A7E-B242-417A-8905-D61D44A36428}"/>
              </a:ext>
            </a:extLst>
          </p:cNvPr>
          <p:cNvSpPr txBox="1">
            <a:spLocks/>
          </p:cNvSpPr>
          <p:nvPr/>
        </p:nvSpPr>
        <p:spPr>
          <a:xfrm>
            <a:off x="838199" y="177373"/>
            <a:ext cx="10515600" cy="8673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Security</a:t>
            </a:r>
            <a:br>
              <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Robust &amp; Extensive</a:t>
            </a:r>
            <a:endParaRPr lang="en-US"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6" name="Picture 2" descr="Image result for sharefile logo">
            <a:extLst>
              <a:ext uri="{FF2B5EF4-FFF2-40B4-BE49-F238E27FC236}">
                <a16:creationId xmlns:a16="http://schemas.microsoft.com/office/drawing/2014/main" id="{86AA3B6C-E9A1-4143-8781-BB95EE7904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3013" y="1352447"/>
            <a:ext cx="2717756" cy="91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8156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220F72-A826-4829-B6C8-F00382E16D61}"/>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3087C9-0372-4EDF-B8F8-6F7E3C23861E}"/>
              </a:ext>
            </a:extLst>
          </p:cNvPr>
          <p:cNvSpPr>
            <a:spLocks noGrp="1"/>
          </p:cNvSpPr>
          <p:nvPr>
            <p:ph type="title"/>
          </p:nvPr>
        </p:nvSpPr>
        <p:spPr>
          <a:xfrm>
            <a:off x="838199" y="128340"/>
            <a:ext cx="10515600" cy="867327"/>
          </a:xfrm>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Extensive </a:t>
            </a:r>
            <a:r>
              <a:rPr lang="en-US" b="1"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Auditing</a:t>
            </a:r>
          </a:p>
        </p:txBody>
      </p:sp>
      <p:sp>
        <p:nvSpPr>
          <p:cNvPr id="3" name="Content Placeholder 2">
            <a:extLst>
              <a:ext uri="{FF2B5EF4-FFF2-40B4-BE49-F238E27FC236}">
                <a16:creationId xmlns:a16="http://schemas.microsoft.com/office/drawing/2014/main" id="{82F5AF4C-E426-48A1-8539-7A025E243E3B}"/>
              </a:ext>
            </a:extLst>
          </p:cNvPr>
          <p:cNvSpPr>
            <a:spLocks noGrp="1"/>
          </p:cNvSpPr>
          <p:nvPr>
            <p:ph idx="1"/>
          </p:nvPr>
        </p:nvSpPr>
        <p:spPr>
          <a:xfrm>
            <a:off x="1046764" y="1483933"/>
            <a:ext cx="10098468" cy="1324740"/>
          </a:xfrm>
        </p:spPr>
        <p:txBody>
          <a:bodyPr>
            <a:normAutofit/>
          </a:bodyPr>
          <a:lstStyle/>
          <a:p>
            <a:pPr marL="0" indent="0">
              <a:buNone/>
            </a:pPr>
            <a:r>
              <a:rPr lang="en-US" dirty="0">
                <a:latin typeface="+mj-lt"/>
                <a:cs typeface="Times New Roman" panose="02020603050405020304" pitchFamily="18" charset="0"/>
              </a:rPr>
              <a:t>MSP Recovery is assessed periodically by Skoda </a:t>
            </a:r>
            <a:r>
              <a:rPr lang="en-US" dirty="0" err="1">
                <a:latin typeface="+mj-lt"/>
                <a:cs typeface="Times New Roman" panose="02020603050405020304" pitchFamily="18" charset="0"/>
              </a:rPr>
              <a:t>Minotti</a:t>
            </a:r>
            <a:r>
              <a:rPr lang="en-US" dirty="0">
                <a:latin typeface="+mj-lt"/>
                <a:cs typeface="Times New Roman" panose="02020603050405020304" pitchFamily="18" charset="0"/>
              </a:rPr>
              <a:t> and receives unqualified opinions of its operating effectiveness and controls relevant to security, processing integrity, and confidentiality.</a:t>
            </a:r>
          </a:p>
          <a:p>
            <a:pPr marL="0" indent="0">
              <a:buNone/>
            </a:pPr>
            <a:endParaRPr lang="en-US" dirty="0">
              <a:latin typeface="+mj-lt"/>
              <a:cs typeface="Times New Roman" panose="02020603050405020304" pitchFamily="18" charset="0"/>
            </a:endParaRPr>
          </a:p>
          <a:p>
            <a:pPr marL="0" indent="0">
              <a:buNone/>
            </a:pPr>
            <a:endParaRPr lang="en-US" dirty="0">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608F32A1-A83D-4366-81B3-42BD282DCA77}"/>
              </a:ext>
            </a:extLst>
          </p:cNvPr>
          <p:cNvPicPr>
            <a:picLocks noChangeAspect="1"/>
          </p:cNvPicPr>
          <p:nvPr/>
        </p:nvPicPr>
        <p:blipFill rotWithShape="1">
          <a:blip r:embed="rId2"/>
          <a:srcRect b="25641"/>
          <a:stretch/>
        </p:blipFill>
        <p:spPr>
          <a:xfrm>
            <a:off x="1622805" y="3052230"/>
            <a:ext cx="8946389" cy="3203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6216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0C5DC0-F14F-4C5F-AD4A-52AA80609523}"/>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F3087C9-0372-4EDF-B8F8-6F7E3C23861E}"/>
              </a:ext>
            </a:extLst>
          </p:cNvPr>
          <p:cNvSpPr>
            <a:spLocks noGrp="1"/>
          </p:cNvSpPr>
          <p:nvPr>
            <p:ph type="title"/>
          </p:nvPr>
        </p:nvSpPr>
        <p:spPr>
          <a:xfrm>
            <a:off x="838199" y="128340"/>
            <a:ext cx="10515600" cy="867327"/>
          </a:xfrm>
        </p:spPr>
        <p:txBody>
          <a:bodyPr/>
          <a:lstStyle/>
          <a:p>
            <a:pPr algn="ctr"/>
            <a:r>
              <a:rPr lang="en-US" b="1"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Preventative</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Controls</a:t>
            </a:r>
          </a:p>
        </p:txBody>
      </p:sp>
      <p:sp>
        <p:nvSpPr>
          <p:cNvPr id="3" name="Content Placeholder 2">
            <a:extLst>
              <a:ext uri="{FF2B5EF4-FFF2-40B4-BE49-F238E27FC236}">
                <a16:creationId xmlns:a16="http://schemas.microsoft.com/office/drawing/2014/main" id="{82F5AF4C-E426-48A1-8539-7A025E243E3B}"/>
              </a:ext>
            </a:extLst>
          </p:cNvPr>
          <p:cNvSpPr>
            <a:spLocks noGrp="1"/>
          </p:cNvSpPr>
          <p:nvPr>
            <p:ph idx="1"/>
          </p:nvPr>
        </p:nvSpPr>
        <p:spPr>
          <a:xfrm>
            <a:off x="622662" y="1401044"/>
            <a:ext cx="10946674" cy="593219"/>
          </a:xfrm>
        </p:spPr>
        <p:txBody>
          <a:bodyPr>
            <a:normAutofit/>
          </a:bodyPr>
          <a:lstStyle/>
          <a:p>
            <a:pPr marL="0" indent="0">
              <a:buNone/>
            </a:pPr>
            <a:r>
              <a:rPr lang="en-US" b="1" dirty="0">
                <a:latin typeface="+mj-lt"/>
                <a:cs typeface="Times New Roman" panose="02020603050405020304" pitchFamily="18" charset="0"/>
              </a:rPr>
              <a:t>MSP Recovery uses   			   to identify and prevent data risks.</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CE8ADE-B42A-4E18-90A9-C2F9C23EF89F}"/>
              </a:ext>
            </a:extLst>
          </p:cNvPr>
          <p:cNvPicPr>
            <a:picLocks noChangeAspect="1"/>
          </p:cNvPicPr>
          <p:nvPr/>
        </p:nvPicPr>
        <p:blipFill>
          <a:blip r:embed="rId2"/>
          <a:stretch>
            <a:fillRect/>
          </a:stretch>
        </p:blipFill>
        <p:spPr>
          <a:xfrm>
            <a:off x="526867" y="3952616"/>
            <a:ext cx="5927436" cy="229354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B53AC14-A47E-4099-ADF4-6DEF921F91DA}"/>
              </a:ext>
            </a:extLst>
          </p:cNvPr>
          <p:cNvPicPr>
            <a:picLocks noChangeAspect="1"/>
          </p:cNvPicPr>
          <p:nvPr/>
        </p:nvPicPr>
        <p:blipFill>
          <a:blip r:embed="rId3"/>
          <a:stretch>
            <a:fillRect/>
          </a:stretch>
        </p:blipFill>
        <p:spPr>
          <a:xfrm>
            <a:off x="6716758" y="2188216"/>
            <a:ext cx="4852578" cy="4057942"/>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A8DFAD4D-5F7C-4A78-8B77-C848E32FF6DB}"/>
              </a:ext>
            </a:extLst>
          </p:cNvPr>
          <p:cNvSpPr/>
          <p:nvPr/>
        </p:nvSpPr>
        <p:spPr>
          <a:xfrm>
            <a:off x="526867" y="2421186"/>
            <a:ext cx="5999768" cy="1323439"/>
          </a:xfrm>
          <a:prstGeom prst="rect">
            <a:avLst/>
          </a:prstGeom>
        </p:spPr>
        <p:txBody>
          <a:bodyPr wrap="square">
            <a:spAutoFit/>
          </a:bodyPr>
          <a:lstStyle/>
          <a:p>
            <a:r>
              <a:rPr lang="en-US" sz="2000" dirty="0">
                <a:latin typeface="+mj-lt"/>
                <a:cs typeface="Times New Roman" panose="02020603050405020304" pitchFamily="18" charset="0"/>
              </a:rPr>
              <a:t>The Coalition's team includes “technology entrepreneurs and executives that helped build Cloudflare, Look-out and OpenDNS, </a:t>
            </a:r>
            <a:r>
              <a:rPr lang="en-US" sz="2000" b="1" i="1" dirty="0">
                <a:latin typeface="+mj-lt"/>
                <a:cs typeface="Times New Roman" panose="02020603050405020304" pitchFamily="18" charset="0"/>
              </a:rPr>
              <a:t>former members of the US Intelligence Community and cyber insurance innovators</a:t>
            </a:r>
            <a:r>
              <a:rPr lang="en-US" sz="2000" dirty="0">
                <a:latin typeface="+mj-lt"/>
                <a:cs typeface="Times New Roman" panose="02020603050405020304" pitchFamily="18" charset="0"/>
              </a:rPr>
              <a:t>.”</a:t>
            </a:r>
          </a:p>
        </p:txBody>
      </p:sp>
      <p:sp>
        <p:nvSpPr>
          <p:cNvPr id="10" name="Rectangle 9">
            <a:extLst>
              <a:ext uri="{FF2B5EF4-FFF2-40B4-BE49-F238E27FC236}">
                <a16:creationId xmlns:a16="http://schemas.microsoft.com/office/drawing/2014/main" id="{B2D83135-C2D9-419A-9E4F-4FEB2FA1BEA1}"/>
              </a:ext>
            </a:extLst>
          </p:cNvPr>
          <p:cNvSpPr/>
          <p:nvPr/>
        </p:nvSpPr>
        <p:spPr>
          <a:xfrm>
            <a:off x="76200" y="6407735"/>
            <a:ext cx="11148969" cy="323165"/>
          </a:xfrm>
          <a:prstGeom prst="rect">
            <a:avLst/>
          </a:prstGeom>
        </p:spPr>
        <p:txBody>
          <a:bodyPr wrap="square">
            <a:spAutoFit/>
          </a:bodyPr>
          <a:lstStyle/>
          <a:p>
            <a:r>
              <a:rPr lang="en-US" sz="1500" i="1" dirty="0">
                <a:latin typeface="+mj-lt"/>
                <a:cs typeface="Times New Roman" panose="02020603050405020304" pitchFamily="18" charset="0"/>
                <a:hlinkClick r:id="rId4">
                  <a:extLst>
                    <a:ext uri="{A12FA001-AC4F-418D-AE19-62706E023703}">
                      <ahyp:hlinkClr xmlns:ahyp="http://schemas.microsoft.com/office/drawing/2018/hyperlinkcolor" val="tx"/>
                    </a:ext>
                  </a:extLst>
                </a:hlinkClick>
              </a:rPr>
              <a:t>https://www.thecoalition.com/announcements/leading-global-insurers-back-coalition-to-solve-cyber-risk-2017-dec-05</a:t>
            </a:r>
            <a:endParaRPr lang="en-US" sz="1500" i="1" dirty="0">
              <a:latin typeface="+mj-lt"/>
              <a:cs typeface="Times New Roman" panose="02020603050405020304" pitchFamily="18" charset="0"/>
            </a:endParaRPr>
          </a:p>
        </p:txBody>
      </p:sp>
      <p:pic>
        <p:nvPicPr>
          <p:cNvPr id="1026" name="Picture 2">
            <a:extLst>
              <a:ext uri="{FF2B5EF4-FFF2-40B4-BE49-F238E27FC236}">
                <a16:creationId xmlns:a16="http://schemas.microsoft.com/office/drawing/2014/main" id="{F7BEC1B2-18F0-48FC-82FB-E5325471F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200" y="1327078"/>
            <a:ext cx="2638842" cy="58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66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67" y="3809958"/>
            <a:ext cx="12192000" cy="523220"/>
          </a:xfrm>
          <a:prstGeom prst="rect">
            <a:avLst/>
          </a:prstGeom>
          <a:noFill/>
        </p:spPr>
        <p:txBody>
          <a:bodyPr wrap="square" rtlCol="0">
            <a:spAutoFit/>
          </a:bodyPr>
          <a:lstStyle/>
          <a:p>
            <a:pPr algn="ctr"/>
            <a:r>
              <a:rPr lang="en-US" sz="2100" b="1" dirty="0">
                <a:solidFill>
                  <a:schemeClr val="tx1">
                    <a:lumMod val="50000"/>
                  </a:schemeClr>
                </a:solidFill>
                <a:effectLst>
                  <a:outerShdw blurRad="38100" dist="38100" dir="2700000" algn="tl">
                    <a:srgbClr val="000000">
                      <a:alpha val="43137"/>
                    </a:srgbClr>
                  </a:outerShdw>
                </a:effectLst>
                <a:latin typeface="+mj-lt"/>
              </a:rPr>
              <a:t>www.</a:t>
            </a:r>
            <a:r>
              <a:rPr lang="en-US" sz="28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msprecovery</a:t>
            </a:r>
            <a:r>
              <a:rPr lang="en-US" sz="2100" b="1" dirty="0">
                <a:solidFill>
                  <a:schemeClr val="tx1">
                    <a:lumMod val="50000"/>
                  </a:schemeClr>
                </a:solidFill>
                <a:effectLst>
                  <a:outerShdw blurRad="38100" dist="38100" dir="2700000" algn="tl">
                    <a:srgbClr val="000000">
                      <a:alpha val="43137"/>
                    </a:srgbClr>
                  </a:outerShdw>
                </a:effectLst>
                <a:latin typeface="+mj-lt"/>
              </a:rPr>
              <a:t>.com</a:t>
            </a:r>
          </a:p>
        </p:txBody>
      </p:sp>
      <p:sp>
        <p:nvSpPr>
          <p:cNvPr id="3" name="TextBox 2"/>
          <p:cNvSpPr txBox="1"/>
          <p:nvPr/>
        </p:nvSpPr>
        <p:spPr>
          <a:xfrm>
            <a:off x="-8467" y="2345274"/>
            <a:ext cx="12192000" cy="1200329"/>
          </a:xfrm>
          <a:prstGeom prst="rect">
            <a:avLst/>
          </a:prstGeom>
          <a:noFill/>
        </p:spPr>
        <p:txBody>
          <a:bodyPr wrap="square" rtlCol="0">
            <a:spAutoFit/>
          </a:bodyPr>
          <a:lstStyle/>
          <a:p>
            <a:pPr algn="ctr"/>
            <a:r>
              <a:rPr lang="en-US" sz="7200" b="1" dirty="0">
                <a:solidFill>
                  <a:schemeClr val="bg1"/>
                </a:solidFill>
                <a:effectLst>
                  <a:outerShdw blurRad="38100" dist="38100" dir="2700000" algn="tl">
                    <a:srgbClr val="000000">
                      <a:alpha val="43137"/>
                    </a:srgbClr>
                  </a:outerShdw>
                </a:effectLst>
                <a:latin typeface="Times New Roman" panose="02020603050405020304" pitchFamily="18" charset="0"/>
                <a:ea typeface="FangSong" panose="02010609060101010101" pitchFamily="49" charset="-122"/>
                <a:cs typeface="Times New Roman" panose="02020603050405020304" pitchFamily="18" charset="0"/>
              </a:rPr>
              <a:t>Discover. </a:t>
            </a:r>
            <a:r>
              <a:rPr lang="en-US" sz="7200" b="1" dirty="0">
                <a:solidFill>
                  <a:srgbClr val="3DB4E5"/>
                </a:solidFill>
                <a:effectLst>
                  <a:outerShdw blurRad="38100" dist="38100" dir="2700000" algn="tl">
                    <a:srgbClr val="000000">
                      <a:alpha val="43137"/>
                    </a:srgbClr>
                  </a:outerShdw>
                </a:effectLst>
                <a:latin typeface="Times New Roman" panose="02020603050405020304" pitchFamily="18" charset="0"/>
                <a:ea typeface="FangSong" panose="02010609060101010101" pitchFamily="49" charset="-122"/>
                <a:cs typeface="Times New Roman" panose="02020603050405020304" pitchFamily="18" charset="0"/>
              </a:rPr>
              <a:t>Recover.</a:t>
            </a:r>
          </a:p>
        </p:txBody>
      </p:sp>
    </p:spTree>
    <p:extLst>
      <p:ext uri="{BB962C8B-B14F-4D97-AF65-F5344CB8AC3E}">
        <p14:creationId xmlns:p14="http://schemas.microsoft.com/office/powerpoint/2010/main" val="334868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82541" y="297987"/>
            <a:ext cx="10515600" cy="7661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 </a:t>
            </a:r>
            <a:r>
              <a:rPr lang="en-US" dirty="0">
                <a:solidFill>
                  <a:srgbClr val="42B4E6"/>
                </a:solidFill>
                <a:effectLst>
                  <a:outerShdw blurRad="38100" dist="38100" dir="2700000" algn="tl">
                    <a:srgbClr val="000000">
                      <a:alpha val="43137"/>
                    </a:srgbClr>
                  </a:outerShdw>
                </a:effectLst>
                <a:latin typeface="Freight Disp Black"/>
                <a:cs typeface="Freight Disp Black"/>
              </a:rPr>
              <a:t>What is Covered</a:t>
            </a:r>
          </a:p>
        </p:txBody>
      </p:sp>
      <p:sp>
        <p:nvSpPr>
          <p:cNvPr id="3" name="Content Placeholder 2"/>
          <p:cNvSpPr txBox="1">
            <a:spLocks/>
          </p:cNvSpPr>
          <p:nvPr/>
        </p:nvSpPr>
        <p:spPr>
          <a:xfrm>
            <a:off x="838200" y="1192704"/>
            <a:ext cx="10515600" cy="5367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2400" dirty="0">
                <a:solidFill>
                  <a:schemeClr val="bg1"/>
                </a:solidFill>
                <a:latin typeface="Lato Regular"/>
                <a:cs typeface="Lato Regular"/>
              </a:rPr>
              <a:t>Medicare covers many </a:t>
            </a:r>
            <a:r>
              <a:rPr lang="en-US" sz="2400" b="1" dirty="0">
                <a:solidFill>
                  <a:schemeClr val="bg1"/>
                </a:solidFill>
                <a:latin typeface="Lato Regular"/>
                <a:cs typeface="Lato Regular"/>
              </a:rPr>
              <a:t>basic health services</a:t>
            </a:r>
            <a:r>
              <a:rPr lang="en-US" sz="2400" dirty="0">
                <a:solidFill>
                  <a:schemeClr val="bg1"/>
                </a:solidFill>
                <a:latin typeface="Lato Regular"/>
                <a:cs typeface="Lato Regular"/>
              </a:rPr>
              <a:t>. These include: </a:t>
            </a:r>
            <a:r>
              <a:rPr lang="en-US" sz="2400" b="1" dirty="0">
                <a:solidFill>
                  <a:schemeClr val="bg1"/>
                </a:solidFill>
                <a:latin typeface="Lato Regular"/>
                <a:cs typeface="Lato Regular"/>
              </a:rPr>
              <a:t>hospital stays</a:t>
            </a:r>
            <a:r>
              <a:rPr lang="en-US" sz="2400" dirty="0">
                <a:solidFill>
                  <a:schemeClr val="bg1"/>
                </a:solidFill>
                <a:latin typeface="Lato Regular"/>
                <a:cs typeface="Lato Regular"/>
              </a:rPr>
              <a:t>, </a:t>
            </a:r>
            <a:r>
              <a:rPr lang="en-US" sz="2400" b="1" dirty="0">
                <a:solidFill>
                  <a:schemeClr val="bg1"/>
                </a:solidFill>
                <a:latin typeface="Lato Regular"/>
                <a:cs typeface="Lato Regular"/>
              </a:rPr>
              <a:t>physician services</a:t>
            </a:r>
            <a:r>
              <a:rPr lang="en-US" sz="2400" dirty="0">
                <a:solidFill>
                  <a:schemeClr val="bg1"/>
                </a:solidFill>
                <a:latin typeface="Lato Regular"/>
                <a:cs typeface="Lato Regular"/>
              </a:rPr>
              <a:t>, and </a:t>
            </a:r>
            <a:r>
              <a:rPr lang="en-US" sz="2400" b="1" dirty="0">
                <a:solidFill>
                  <a:schemeClr val="bg1"/>
                </a:solidFill>
                <a:latin typeface="Lato Regular"/>
                <a:cs typeface="Lato Regular"/>
              </a:rPr>
              <a:t>prescription drugs</a:t>
            </a:r>
            <a:r>
              <a:rPr lang="en-US" sz="2400" dirty="0">
                <a:solidFill>
                  <a:schemeClr val="bg1"/>
                </a:solidFill>
                <a:latin typeface="Lato Regular"/>
                <a:cs typeface="Lato Regular"/>
              </a:rPr>
              <a:t>. </a:t>
            </a:r>
          </a:p>
          <a:p>
            <a:pPr marL="0" lvl="0" indent="0">
              <a:lnSpc>
                <a:spcPct val="100000"/>
              </a:lnSpc>
              <a:spcBef>
                <a:spcPts val="0"/>
              </a:spcBef>
              <a:buNone/>
            </a:pPr>
            <a:endParaRPr lang="en-US" sz="3200" dirty="0">
              <a:solidFill>
                <a:schemeClr val="bg1"/>
              </a:solidFill>
              <a:latin typeface="Lato Regular"/>
              <a:cs typeface="Lato Regular"/>
            </a:endParaRPr>
          </a:p>
          <a:p>
            <a:pPr marL="0" lvl="0" indent="0">
              <a:lnSpc>
                <a:spcPct val="100000"/>
              </a:lnSpc>
              <a:spcBef>
                <a:spcPts val="0"/>
              </a:spcBef>
              <a:buNone/>
            </a:pPr>
            <a:r>
              <a:rPr lang="en-US" sz="2400" b="1" dirty="0">
                <a:solidFill>
                  <a:schemeClr val="bg1"/>
                </a:solidFill>
                <a:latin typeface="Lato Regular"/>
                <a:cs typeface="Lato Regular"/>
              </a:rPr>
              <a:t>Traditional Medicare</a:t>
            </a:r>
          </a:p>
          <a:p>
            <a:pPr marL="342900" lvl="0" indent="-342900">
              <a:lnSpc>
                <a:spcPct val="100000"/>
              </a:lnSpc>
              <a:spcBef>
                <a:spcPts val="0"/>
              </a:spcBef>
            </a:pPr>
            <a:r>
              <a:rPr lang="en-US" sz="2400" dirty="0">
                <a:solidFill>
                  <a:schemeClr val="bg1"/>
                </a:solidFill>
                <a:latin typeface="Lato Regular"/>
                <a:cs typeface="Lato Regular"/>
              </a:rPr>
              <a:t>Medicare Part A</a:t>
            </a:r>
          </a:p>
          <a:p>
            <a:pPr marL="342900" lvl="0" indent="-342900">
              <a:lnSpc>
                <a:spcPct val="100000"/>
              </a:lnSpc>
              <a:spcBef>
                <a:spcPts val="0"/>
              </a:spcBef>
            </a:pPr>
            <a:r>
              <a:rPr lang="en-US" sz="2400" dirty="0">
                <a:solidFill>
                  <a:schemeClr val="bg1"/>
                </a:solidFill>
                <a:latin typeface="Lato Regular"/>
                <a:cs typeface="Lato Regular"/>
              </a:rPr>
              <a:t>Medicare Part B</a:t>
            </a:r>
          </a:p>
          <a:p>
            <a:pPr marL="0" lvl="0" indent="0">
              <a:lnSpc>
                <a:spcPct val="100000"/>
              </a:lnSpc>
              <a:spcBef>
                <a:spcPts val="0"/>
              </a:spcBef>
              <a:buNone/>
            </a:pPr>
            <a:endParaRPr lang="en-US" sz="2400" dirty="0">
              <a:solidFill>
                <a:schemeClr val="bg1"/>
              </a:solidFill>
              <a:latin typeface="Lato Regular"/>
              <a:cs typeface="Lato Regular"/>
            </a:endParaRPr>
          </a:p>
          <a:p>
            <a:pPr marL="0" lvl="0" indent="0">
              <a:lnSpc>
                <a:spcPct val="100000"/>
              </a:lnSpc>
              <a:spcBef>
                <a:spcPts val="0"/>
              </a:spcBef>
              <a:buNone/>
            </a:pPr>
            <a:r>
              <a:rPr lang="en-US" sz="2400" b="1" dirty="0">
                <a:solidFill>
                  <a:schemeClr val="bg1"/>
                </a:solidFill>
                <a:latin typeface="Lato Regular"/>
                <a:cs typeface="Lato Regular"/>
              </a:rPr>
              <a:t>Drug Benefit Program</a:t>
            </a:r>
            <a:r>
              <a:rPr lang="en-US" sz="2400" dirty="0">
                <a:solidFill>
                  <a:schemeClr val="bg1"/>
                </a:solidFill>
                <a:latin typeface="Lato Regular"/>
                <a:cs typeface="Lato Regular"/>
              </a:rPr>
              <a:t>: </a:t>
            </a:r>
          </a:p>
          <a:p>
            <a:pPr marL="342900" lvl="0" indent="-342900">
              <a:lnSpc>
                <a:spcPct val="100000"/>
              </a:lnSpc>
              <a:spcBef>
                <a:spcPts val="0"/>
              </a:spcBef>
            </a:pPr>
            <a:r>
              <a:rPr lang="en-US" sz="2400" dirty="0">
                <a:solidFill>
                  <a:schemeClr val="bg1"/>
                </a:solidFill>
                <a:latin typeface="Lato Regular"/>
                <a:cs typeface="Lato Regular"/>
              </a:rPr>
              <a:t>Medicare Part D</a:t>
            </a:r>
          </a:p>
          <a:p>
            <a:pPr marL="0" lvl="0" indent="0">
              <a:lnSpc>
                <a:spcPct val="100000"/>
              </a:lnSpc>
              <a:spcBef>
                <a:spcPts val="0"/>
              </a:spcBef>
              <a:buNone/>
            </a:pPr>
            <a:endParaRPr lang="en-US" sz="2400" dirty="0">
              <a:solidFill>
                <a:schemeClr val="bg1"/>
              </a:solidFill>
              <a:latin typeface="Lato Regular"/>
              <a:cs typeface="Lato Regular"/>
            </a:endParaRPr>
          </a:p>
          <a:p>
            <a:pPr marL="0" lvl="0" indent="0">
              <a:lnSpc>
                <a:spcPct val="100000"/>
              </a:lnSpc>
              <a:spcBef>
                <a:spcPts val="0"/>
              </a:spcBef>
              <a:buNone/>
            </a:pPr>
            <a:r>
              <a:rPr lang="en-US" sz="2400" b="1" dirty="0">
                <a:solidFill>
                  <a:schemeClr val="bg1"/>
                </a:solidFill>
                <a:latin typeface="Lato Regular"/>
                <a:cs typeface="Lato Regular"/>
              </a:rPr>
              <a:t>Medicare Advantage Program</a:t>
            </a:r>
          </a:p>
          <a:p>
            <a:pPr marL="342900" lvl="0" indent="-342900">
              <a:lnSpc>
                <a:spcPct val="100000"/>
              </a:lnSpc>
              <a:spcBef>
                <a:spcPts val="0"/>
              </a:spcBef>
            </a:pPr>
            <a:r>
              <a:rPr lang="en-US" sz="2400" dirty="0">
                <a:solidFill>
                  <a:schemeClr val="bg1"/>
                </a:solidFill>
                <a:latin typeface="Lato Regular"/>
                <a:cs typeface="Lato Regular"/>
              </a:rPr>
              <a:t>Medicare Part C</a:t>
            </a:r>
          </a:p>
          <a:p>
            <a:pPr marL="0" lvl="0" indent="0">
              <a:lnSpc>
                <a:spcPct val="100000"/>
              </a:lnSpc>
              <a:spcBef>
                <a:spcPts val="0"/>
              </a:spcBef>
              <a:buNone/>
            </a:pPr>
            <a:endParaRPr lang="en-US" sz="2400" dirty="0">
              <a:solidFill>
                <a:schemeClr val="bg1"/>
              </a:solidFill>
              <a:latin typeface="Times New Roman" panose="02020603050405020304" pitchFamily="18" charset="0"/>
              <a:cs typeface="Times New Roman" panose="02020603050405020304" pitchFamily="18" charset="0"/>
            </a:endParaRPr>
          </a:p>
          <a:p>
            <a:endParaRPr 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68886" y="446171"/>
            <a:ext cx="4686449" cy="61649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u="sng" dirty="0">
                <a:solidFill>
                  <a:schemeClr val="bg1"/>
                </a:solidFill>
                <a:effectLst>
                  <a:outerShdw blurRad="38100" dist="38100" dir="2700000" algn="tl">
                    <a:srgbClr val="000000">
                      <a:alpha val="43137"/>
                    </a:srgbClr>
                  </a:outerShdw>
                </a:effectLst>
                <a:latin typeface="Freight Disp Black"/>
                <a:cs typeface="Freight Disp Black"/>
              </a:rPr>
              <a:t>Traditional Medicare</a:t>
            </a:r>
          </a:p>
          <a:p>
            <a:pPr algn="ctr"/>
            <a:endParaRPr lang="en-US" dirty="0">
              <a:solidFill>
                <a:schemeClr val="bg1"/>
              </a:solidFill>
              <a:effectLst>
                <a:outerShdw blurRad="38100" dist="38100" dir="2700000" algn="tl">
                  <a:srgbClr val="000000">
                    <a:alpha val="43137"/>
                  </a:srgbClr>
                </a:outerShdw>
              </a:effectLst>
              <a:latin typeface="Freight Disp Black"/>
              <a:cs typeface="Freight Disp Black"/>
            </a:endParaRPr>
          </a:p>
          <a:p>
            <a:pPr algn="ctr"/>
            <a:r>
              <a:rPr lang="en-US" sz="4000" dirty="0">
                <a:solidFill>
                  <a:schemeClr val="bg1"/>
                </a:solidFill>
                <a:effectLst>
                  <a:outerShdw blurRad="38100" dist="38100" dir="2700000" algn="tl">
                    <a:srgbClr val="000000">
                      <a:alpha val="43137"/>
                    </a:srgbClr>
                  </a:outerShdw>
                </a:effectLst>
                <a:latin typeface="Freight Disp Black"/>
                <a:cs typeface="Freight Disp Black"/>
              </a:rPr>
              <a:t>also known as:</a:t>
            </a:r>
          </a:p>
          <a:p>
            <a:pPr algn="ctr"/>
            <a:r>
              <a:rPr lang="en-US" sz="5400" dirty="0">
                <a:solidFill>
                  <a:schemeClr val="bg1"/>
                </a:solidFill>
                <a:effectLst>
                  <a:outerShdw blurRad="38100" dist="38100" dir="2700000" algn="tl">
                    <a:srgbClr val="000000">
                      <a:alpha val="43137"/>
                    </a:srgbClr>
                  </a:outerShdw>
                </a:effectLst>
                <a:latin typeface="Freight Disp Black"/>
                <a:cs typeface="Freight Disp Black"/>
              </a:rPr>
              <a:t>Original Medicare</a:t>
            </a:r>
          </a:p>
          <a:p>
            <a:pPr algn="ctr"/>
            <a:r>
              <a:rPr lang="en-US" sz="5400" dirty="0">
                <a:solidFill>
                  <a:schemeClr val="bg1"/>
                </a:solidFill>
                <a:effectLst>
                  <a:outerShdw blurRad="38100" dist="38100" dir="2700000" algn="tl">
                    <a:srgbClr val="000000">
                      <a:alpha val="43137"/>
                    </a:srgbClr>
                  </a:outerShdw>
                </a:effectLst>
                <a:latin typeface="Freight Disp Black"/>
                <a:cs typeface="Freight Disp Black"/>
              </a:rPr>
              <a:t>Fee For Service Medicare</a:t>
            </a:r>
          </a:p>
          <a:p>
            <a:pPr algn="ctr"/>
            <a:endParaRPr lang="en-US" sz="5400" dirty="0">
              <a:solidFill>
                <a:schemeClr val="bg1"/>
              </a:solidFill>
              <a:effectLst>
                <a:outerShdw blurRad="38100" dist="38100" dir="2700000" algn="tl">
                  <a:srgbClr val="000000">
                    <a:alpha val="43137"/>
                  </a:srgbClr>
                </a:outerShdw>
              </a:effectLst>
              <a:latin typeface="Freight Disp Black"/>
              <a:cs typeface="Freight Disp Black"/>
            </a:endParaRPr>
          </a:p>
        </p:txBody>
      </p:sp>
      <p:pic>
        <p:nvPicPr>
          <p:cNvPr id="1026" name="Picture 2" descr="Image result for government medicare card">
            <a:extLst>
              <a:ext uri="{FF2B5EF4-FFF2-40B4-BE49-F238E27FC236}">
                <a16:creationId xmlns:a16="http://schemas.microsoft.com/office/drawing/2014/main" id="{0E6AA719-0269-4DE3-9A20-375CB57CC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195" y="1873686"/>
            <a:ext cx="4938976" cy="311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5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230985"/>
            <a:ext cx="10515600" cy="73907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a:t>
            </a:r>
            <a:r>
              <a:rPr lang="en-US" dirty="0">
                <a:solidFill>
                  <a:srgbClr val="42B4E6"/>
                </a:solidFill>
                <a:effectLst>
                  <a:outerShdw blurRad="38100" dist="38100" dir="2700000" algn="tl">
                    <a:srgbClr val="000000">
                      <a:alpha val="43137"/>
                    </a:srgbClr>
                  </a:outerShdw>
                </a:effectLst>
                <a:latin typeface="Freight Disp Black"/>
                <a:cs typeface="Freight Disp Black"/>
              </a:rPr>
              <a:t> Part A:</a:t>
            </a:r>
          </a:p>
        </p:txBody>
      </p:sp>
      <p:sp>
        <p:nvSpPr>
          <p:cNvPr id="3" name="Content Placeholder 2"/>
          <p:cNvSpPr txBox="1">
            <a:spLocks/>
          </p:cNvSpPr>
          <p:nvPr/>
        </p:nvSpPr>
        <p:spPr>
          <a:xfrm>
            <a:off x="838200" y="1256306"/>
            <a:ext cx="10515600" cy="520810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2400" b="1" u="sng" dirty="0">
                <a:solidFill>
                  <a:schemeClr val="bg1"/>
                </a:solidFill>
                <a:latin typeface="Lato Regular"/>
                <a:cs typeface="Lato Regular"/>
              </a:rPr>
              <a:t>What is Covered:</a:t>
            </a:r>
          </a:p>
          <a:p>
            <a:pPr marL="285750" lvl="0" indent="-285750">
              <a:lnSpc>
                <a:spcPct val="100000"/>
              </a:lnSpc>
              <a:spcBef>
                <a:spcPts val="0"/>
              </a:spcBef>
            </a:pPr>
            <a:r>
              <a:rPr lang="en-US" sz="2400" dirty="0">
                <a:solidFill>
                  <a:schemeClr val="bg1"/>
                </a:solidFill>
                <a:latin typeface="Lato Regular"/>
                <a:cs typeface="Lato Regular"/>
              </a:rPr>
              <a:t>Inpatient hospital stays</a:t>
            </a:r>
          </a:p>
          <a:p>
            <a:pPr marL="285750" lvl="0" indent="-285750">
              <a:lnSpc>
                <a:spcPct val="100000"/>
              </a:lnSpc>
              <a:spcBef>
                <a:spcPts val="0"/>
              </a:spcBef>
            </a:pPr>
            <a:r>
              <a:rPr lang="en-US" sz="2400" dirty="0">
                <a:solidFill>
                  <a:schemeClr val="bg1"/>
                </a:solidFill>
                <a:latin typeface="Lato Regular"/>
                <a:cs typeface="Lato Regular"/>
              </a:rPr>
              <a:t>Skilled nursing facility stays</a:t>
            </a:r>
          </a:p>
          <a:p>
            <a:pPr marL="285750" lvl="0" indent="-285750">
              <a:lnSpc>
                <a:spcPct val="100000"/>
              </a:lnSpc>
              <a:spcBef>
                <a:spcPts val="0"/>
              </a:spcBef>
            </a:pPr>
            <a:r>
              <a:rPr lang="en-US" sz="2400" dirty="0">
                <a:solidFill>
                  <a:schemeClr val="bg1"/>
                </a:solidFill>
                <a:latin typeface="Lato Regular"/>
                <a:cs typeface="Lato Regular"/>
              </a:rPr>
              <a:t>Home health visits (with limitations)</a:t>
            </a:r>
          </a:p>
          <a:p>
            <a:pPr marL="285750" lvl="0" indent="-285750">
              <a:lnSpc>
                <a:spcPct val="100000"/>
              </a:lnSpc>
              <a:spcBef>
                <a:spcPts val="0"/>
              </a:spcBef>
            </a:pPr>
            <a:r>
              <a:rPr lang="en-US" sz="2400" dirty="0">
                <a:solidFill>
                  <a:schemeClr val="bg1"/>
                </a:solidFill>
                <a:latin typeface="Lato Regular"/>
                <a:cs typeface="Lato Regular"/>
              </a:rPr>
              <a:t>Hospice care</a:t>
            </a:r>
          </a:p>
          <a:p>
            <a:pPr marL="0" lvl="0" indent="0">
              <a:lnSpc>
                <a:spcPct val="100000"/>
              </a:lnSpc>
              <a:spcBef>
                <a:spcPts val="0"/>
              </a:spcBef>
              <a:buNone/>
            </a:pPr>
            <a:endParaRPr lang="en-US" sz="2400" dirty="0">
              <a:solidFill>
                <a:schemeClr val="bg1"/>
              </a:solidFill>
              <a:latin typeface="Lato Regular"/>
              <a:cs typeface="Lato Regular"/>
            </a:endParaRPr>
          </a:p>
          <a:p>
            <a:pPr marL="0" lvl="0" indent="0">
              <a:lnSpc>
                <a:spcPct val="100000"/>
              </a:lnSpc>
              <a:spcBef>
                <a:spcPts val="0"/>
              </a:spcBef>
              <a:buNone/>
            </a:pPr>
            <a:r>
              <a:rPr lang="en-US" sz="2400" b="1" u="sng" dirty="0">
                <a:solidFill>
                  <a:schemeClr val="bg1"/>
                </a:solidFill>
                <a:latin typeface="Lato Regular"/>
                <a:cs typeface="Lato Regular"/>
              </a:rPr>
              <a:t>Deductibles and Coinsurance:</a:t>
            </a:r>
          </a:p>
          <a:p>
            <a:pPr marL="285750" lvl="0" indent="-285750">
              <a:lnSpc>
                <a:spcPct val="100000"/>
              </a:lnSpc>
              <a:spcBef>
                <a:spcPts val="0"/>
              </a:spcBef>
            </a:pPr>
            <a:r>
              <a:rPr lang="en-US" sz="2400" dirty="0">
                <a:solidFill>
                  <a:schemeClr val="bg1"/>
                </a:solidFill>
                <a:latin typeface="Lato Regular"/>
                <a:cs typeface="Lato Regular"/>
              </a:rPr>
              <a:t>Part A benefits are subject to a deductible (2018: $1,340 per benefit period).</a:t>
            </a:r>
          </a:p>
          <a:p>
            <a:pPr marL="285750" lvl="0" indent="-285750">
              <a:lnSpc>
                <a:spcPct val="100000"/>
              </a:lnSpc>
              <a:spcBef>
                <a:spcPts val="0"/>
              </a:spcBef>
            </a:pPr>
            <a:r>
              <a:rPr lang="en-US" sz="2400" dirty="0">
                <a:solidFill>
                  <a:schemeClr val="bg1"/>
                </a:solidFill>
                <a:latin typeface="Lato Regular"/>
                <a:cs typeface="Lato Regular"/>
              </a:rPr>
              <a:t>Co-Insurance: beneficiaries are subject to coinsurance amounts for extended inpatient stays in hospital or skilled nursing facility. </a:t>
            </a:r>
          </a:p>
          <a:p>
            <a:pPr marL="0" lvl="0" indent="0">
              <a:lnSpc>
                <a:spcPct val="100000"/>
              </a:lnSpc>
              <a:spcBef>
                <a:spcPts val="0"/>
              </a:spcBef>
              <a:buNone/>
            </a:pPr>
            <a:endParaRPr lang="en-US" sz="2400" dirty="0">
              <a:solidFill>
                <a:schemeClr val="bg1"/>
              </a:solidFill>
              <a:latin typeface="Lato Regular"/>
              <a:cs typeface="Lato Regular"/>
            </a:endParaRPr>
          </a:p>
          <a:p>
            <a:pPr marL="0" lvl="0" indent="0">
              <a:lnSpc>
                <a:spcPct val="100000"/>
              </a:lnSpc>
              <a:spcBef>
                <a:spcPts val="0"/>
              </a:spcBef>
              <a:buNone/>
            </a:pPr>
            <a:r>
              <a:rPr lang="en-US" sz="2400" b="1" u="sng" dirty="0">
                <a:solidFill>
                  <a:schemeClr val="bg1"/>
                </a:solidFill>
                <a:latin typeface="Lato Regular"/>
                <a:cs typeface="Lato Regular"/>
              </a:rPr>
              <a:t>How Are Providers Paid:</a:t>
            </a:r>
            <a:r>
              <a:rPr lang="en-US" sz="2400" dirty="0">
                <a:solidFill>
                  <a:schemeClr val="bg1"/>
                </a:solidFill>
                <a:latin typeface="Lato Regular"/>
                <a:cs typeface="Lato Regular"/>
              </a:rPr>
              <a:t> Providers are paid on a fee for service basis pursuant with their contracts with CMS. </a:t>
            </a:r>
            <a:endParaRPr lang="en-US" sz="2400" b="1" u="sng" dirty="0">
              <a:solidFill>
                <a:schemeClr val="bg1"/>
              </a:solidFill>
              <a:latin typeface="Lato Regular"/>
              <a:cs typeface="Lato Regular"/>
            </a:endParaRPr>
          </a:p>
        </p:txBody>
      </p:sp>
    </p:spTree>
    <p:extLst>
      <p:ext uri="{BB962C8B-B14F-4D97-AF65-F5344CB8AC3E}">
        <p14:creationId xmlns:p14="http://schemas.microsoft.com/office/powerpoint/2010/main" val="2155422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38200" y="1184744"/>
            <a:ext cx="10515600" cy="5311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2400" b="1" u="sng" dirty="0">
                <a:solidFill>
                  <a:schemeClr val="bg1"/>
                </a:solidFill>
                <a:latin typeface="Lato Regular"/>
                <a:cs typeface="Lato Regular"/>
              </a:rPr>
              <a:t>What is Covered:</a:t>
            </a:r>
          </a:p>
          <a:p>
            <a:pPr marL="285750" lvl="0" indent="-285750">
              <a:lnSpc>
                <a:spcPct val="100000"/>
              </a:lnSpc>
              <a:spcBef>
                <a:spcPts val="0"/>
              </a:spcBef>
            </a:pPr>
            <a:r>
              <a:rPr lang="en-US" sz="2400" dirty="0">
                <a:solidFill>
                  <a:schemeClr val="bg1"/>
                </a:solidFill>
                <a:latin typeface="Lato Regular"/>
                <a:cs typeface="Lato Regular"/>
              </a:rPr>
              <a:t>Physician visits</a:t>
            </a:r>
          </a:p>
          <a:p>
            <a:pPr marL="285750" lvl="0" indent="-285750">
              <a:lnSpc>
                <a:spcPct val="100000"/>
              </a:lnSpc>
              <a:spcBef>
                <a:spcPts val="0"/>
              </a:spcBef>
            </a:pPr>
            <a:r>
              <a:rPr lang="en-US" sz="2400" dirty="0">
                <a:solidFill>
                  <a:schemeClr val="bg1"/>
                </a:solidFill>
                <a:latin typeface="Lato Regular"/>
                <a:cs typeface="Lato Regular"/>
              </a:rPr>
              <a:t>Outpatient services</a:t>
            </a:r>
          </a:p>
          <a:p>
            <a:pPr marL="285750" lvl="0" indent="-285750">
              <a:lnSpc>
                <a:spcPct val="100000"/>
              </a:lnSpc>
              <a:spcBef>
                <a:spcPts val="0"/>
              </a:spcBef>
            </a:pPr>
            <a:r>
              <a:rPr lang="en-US" sz="2400" dirty="0">
                <a:solidFill>
                  <a:schemeClr val="bg1"/>
                </a:solidFill>
                <a:latin typeface="Lato Regular"/>
                <a:cs typeface="Lato Regular"/>
              </a:rPr>
              <a:t>Preventative services</a:t>
            </a:r>
          </a:p>
          <a:p>
            <a:pPr marL="285750" lvl="0" indent="-285750">
              <a:lnSpc>
                <a:spcPct val="100000"/>
              </a:lnSpc>
              <a:spcBef>
                <a:spcPts val="0"/>
              </a:spcBef>
            </a:pPr>
            <a:r>
              <a:rPr lang="en-US" sz="2400" dirty="0">
                <a:solidFill>
                  <a:schemeClr val="bg1"/>
                </a:solidFill>
                <a:latin typeface="Lato Regular"/>
                <a:cs typeface="Lato Regular"/>
              </a:rPr>
              <a:t>Home health visits (with limitations)</a:t>
            </a:r>
          </a:p>
          <a:p>
            <a:pPr marL="285750" lvl="0" indent="-285750">
              <a:lnSpc>
                <a:spcPct val="100000"/>
              </a:lnSpc>
              <a:spcBef>
                <a:spcPts val="0"/>
              </a:spcBef>
            </a:pPr>
            <a:endParaRPr lang="en-US" sz="2400" dirty="0">
              <a:solidFill>
                <a:schemeClr val="bg1"/>
              </a:solidFill>
              <a:latin typeface="Lato Regular"/>
              <a:cs typeface="Lato Regular"/>
            </a:endParaRPr>
          </a:p>
          <a:p>
            <a:pPr marL="0" lvl="0" indent="0">
              <a:lnSpc>
                <a:spcPct val="100000"/>
              </a:lnSpc>
              <a:spcBef>
                <a:spcPts val="0"/>
              </a:spcBef>
              <a:buNone/>
            </a:pPr>
            <a:r>
              <a:rPr lang="en-US" sz="2400" b="1" u="sng" dirty="0">
                <a:solidFill>
                  <a:schemeClr val="bg1"/>
                </a:solidFill>
                <a:latin typeface="Lato Regular"/>
                <a:cs typeface="Lato Regular"/>
              </a:rPr>
              <a:t>Deductibles and Coinsurance:</a:t>
            </a:r>
          </a:p>
          <a:p>
            <a:pPr marL="285750" lvl="0" indent="-285750">
              <a:lnSpc>
                <a:spcPct val="100000"/>
              </a:lnSpc>
              <a:spcBef>
                <a:spcPts val="0"/>
              </a:spcBef>
            </a:pPr>
            <a:r>
              <a:rPr lang="en-US" sz="2400" dirty="0">
                <a:solidFill>
                  <a:schemeClr val="bg1"/>
                </a:solidFill>
                <a:latin typeface="Lato Regular"/>
                <a:cs typeface="Lato Regular"/>
              </a:rPr>
              <a:t>Part B benefits are subject to a deductible (2018: $183.00)</a:t>
            </a:r>
          </a:p>
          <a:p>
            <a:pPr marL="285750" lvl="0" indent="-285750">
              <a:lnSpc>
                <a:spcPct val="100000"/>
              </a:lnSpc>
              <a:spcBef>
                <a:spcPts val="0"/>
              </a:spcBef>
            </a:pPr>
            <a:r>
              <a:rPr lang="en-US" sz="2400" dirty="0">
                <a:solidFill>
                  <a:schemeClr val="bg1"/>
                </a:solidFill>
                <a:latin typeface="Lato Regular"/>
                <a:cs typeface="Lato Regular"/>
              </a:rPr>
              <a:t>Co-insurance: Most Part B benefits are subject to </a:t>
            </a:r>
            <a:r>
              <a:rPr lang="en-US" sz="2400" b="1" dirty="0">
                <a:solidFill>
                  <a:schemeClr val="bg1"/>
                </a:solidFill>
                <a:latin typeface="Lato Regular"/>
                <a:cs typeface="Lato Regular"/>
              </a:rPr>
              <a:t>20% coinsurance</a:t>
            </a:r>
            <a:endParaRPr lang="en-US" sz="2400" dirty="0">
              <a:solidFill>
                <a:schemeClr val="bg1"/>
              </a:solidFill>
              <a:latin typeface="Lato Regular"/>
              <a:cs typeface="Lato Regular"/>
            </a:endParaRPr>
          </a:p>
          <a:p>
            <a:pPr marL="285750" lvl="0" indent="-285750">
              <a:lnSpc>
                <a:spcPct val="100000"/>
              </a:lnSpc>
              <a:spcBef>
                <a:spcPts val="0"/>
              </a:spcBef>
            </a:pPr>
            <a:r>
              <a:rPr lang="en-US" sz="2400" dirty="0">
                <a:solidFill>
                  <a:schemeClr val="bg1"/>
                </a:solidFill>
                <a:latin typeface="Lato Regular"/>
                <a:cs typeface="Lato Regular"/>
              </a:rPr>
              <a:t>No coinsurance or deductible is charged for: </a:t>
            </a:r>
            <a:r>
              <a:rPr lang="en-US" sz="2400" b="1" dirty="0">
                <a:solidFill>
                  <a:schemeClr val="bg1"/>
                </a:solidFill>
                <a:latin typeface="Lato Regular"/>
                <a:cs typeface="Lato Regular"/>
              </a:rPr>
              <a:t>wellness visits; or certain preventative services</a:t>
            </a:r>
          </a:p>
          <a:p>
            <a:pPr marL="0" lvl="0" indent="0">
              <a:lnSpc>
                <a:spcPct val="100000"/>
              </a:lnSpc>
              <a:spcBef>
                <a:spcPts val="0"/>
              </a:spcBef>
              <a:buNone/>
            </a:pPr>
            <a:endParaRPr lang="en-US" sz="2400" b="1" dirty="0">
              <a:solidFill>
                <a:schemeClr val="bg1"/>
              </a:solidFill>
              <a:latin typeface="Lato Regular"/>
              <a:cs typeface="Lato Regular"/>
            </a:endParaRPr>
          </a:p>
          <a:p>
            <a:pPr marL="0" lvl="0" indent="0">
              <a:lnSpc>
                <a:spcPct val="100000"/>
              </a:lnSpc>
              <a:spcBef>
                <a:spcPts val="0"/>
              </a:spcBef>
              <a:buNone/>
            </a:pPr>
            <a:r>
              <a:rPr lang="en-US" sz="2400" b="1" u="sng" dirty="0">
                <a:solidFill>
                  <a:schemeClr val="bg1"/>
                </a:solidFill>
                <a:latin typeface="Lato Regular"/>
                <a:cs typeface="Lato Regular"/>
              </a:rPr>
              <a:t>How Are Providers Paid:</a:t>
            </a:r>
            <a:r>
              <a:rPr lang="en-US" sz="2400" dirty="0">
                <a:solidFill>
                  <a:schemeClr val="bg1"/>
                </a:solidFill>
                <a:latin typeface="Lato Regular"/>
                <a:cs typeface="Lato Regular"/>
              </a:rPr>
              <a:t> Providers are paid on a fee for service basis pursuant to their contracts with CMS.</a:t>
            </a:r>
            <a:endParaRPr lang="en-US" sz="2400" b="1" u="sng" dirty="0">
              <a:solidFill>
                <a:schemeClr val="bg1"/>
              </a:solidFill>
              <a:latin typeface="Lato Regular"/>
              <a:cs typeface="Lato Regular"/>
            </a:endParaRPr>
          </a:p>
        </p:txBody>
      </p:sp>
      <p:sp>
        <p:nvSpPr>
          <p:cNvPr id="4" name="Title 1">
            <a:extLst>
              <a:ext uri="{FF2B5EF4-FFF2-40B4-BE49-F238E27FC236}">
                <a16:creationId xmlns:a16="http://schemas.microsoft.com/office/drawing/2014/main" id="{85AC1278-3A53-4451-A95F-29C533FB20C2}"/>
              </a:ext>
            </a:extLst>
          </p:cNvPr>
          <p:cNvSpPr txBox="1">
            <a:spLocks/>
          </p:cNvSpPr>
          <p:nvPr/>
        </p:nvSpPr>
        <p:spPr>
          <a:xfrm>
            <a:off x="838200" y="246888"/>
            <a:ext cx="10515600" cy="69136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a:t>
            </a:r>
            <a:r>
              <a:rPr lang="en-US" dirty="0">
                <a:solidFill>
                  <a:srgbClr val="42B4E6"/>
                </a:solidFill>
                <a:effectLst>
                  <a:outerShdw blurRad="38100" dist="38100" dir="2700000" algn="tl">
                    <a:srgbClr val="000000">
                      <a:alpha val="43137"/>
                    </a:srgbClr>
                  </a:outerShdw>
                </a:effectLst>
                <a:latin typeface="Freight Disp Black"/>
                <a:cs typeface="Freight Disp Black"/>
              </a:rPr>
              <a:t> Part B:</a:t>
            </a:r>
          </a:p>
        </p:txBody>
      </p:sp>
    </p:spTree>
    <p:extLst>
      <p:ext uri="{BB962C8B-B14F-4D97-AF65-F5344CB8AC3E}">
        <p14:creationId xmlns:p14="http://schemas.microsoft.com/office/powerpoint/2010/main" val="287192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38200" y="1065477"/>
            <a:ext cx="10515600" cy="53353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Bef>
                <a:spcPts val="0"/>
              </a:spcBef>
              <a:buNone/>
            </a:pPr>
            <a:r>
              <a:rPr lang="en-US" sz="2400" dirty="0">
                <a:solidFill>
                  <a:schemeClr val="bg1"/>
                </a:solidFill>
                <a:latin typeface="Lato Regular"/>
                <a:cs typeface="Lato Regular"/>
              </a:rPr>
              <a:t>Medicare Part D is a </a:t>
            </a:r>
            <a:r>
              <a:rPr lang="en-US" sz="2400" b="1" dirty="0">
                <a:solidFill>
                  <a:schemeClr val="bg1"/>
                </a:solidFill>
                <a:latin typeface="Lato Regular"/>
                <a:cs typeface="Lato Regular"/>
              </a:rPr>
              <a:t>voluntary benefit </a:t>
            </a:r>
            <a:r>
              <a:rPr lang="en-US" sz="2400" dirty="0">
                <a:solidFill>
                  <a:schemeClr val="bg1"/>
                </a:solidFill>
                <a:latin typeface="Lato Regular"/>
                <a:cs typeface="Lato Regular"/>
              </a:rPr>
              <a:t>that helps enrollees </a:t>
            </a:r>
            <a:r>
              <a:rPr lang="en-US" sz="2400" b="1" dirty="0">
                <a:solidFill>
                  <a:schemeClr val="bg1"/>
                </a:solidFill>
                <a:latin typeface="Lato Regular"/>
                <a:cs typeface="Lato Regular"/>
              </a:rPr>
              <a:t>pay drug costs </a:t>
            </a:r>
            <a:r>
              <a:rPr lang="en-US" sz="2400" dirty="0">
                <a:solidFill>
                  <a:schemeClr val="bg1"/>
                </a:solidFill>
                <a:latin typeface="Lato Regular"/>
                <a:cs typeface="Lato Regular"/>
              </a:rPr>
              <a:t>after a deductible is met and offers catastrophic coverage for very high drug costs.</a:t>
            </a:r>
          </a:p>
          <a:p>
            <a:pPr marL="0" lvl="0" indent="0" algn="just">
              <a:lnSpc>
                <a:spcPct val="100000"/>
              </a:lnSpc>
              <a:spcBef>
                <a:spcPts val="0"/>
              </a:spcBef>
              <a:buNone/>
            </a:pPr>
            <a:r>
              <a:rPr lang="en-US" sz="2400" dirty="0">
                <a:solidFill>
                  <a:schemeClr val="bg1"/>
                </a:solidFill>
                <a:latin typeface="Lato Regular"/>
                <a:cs typeface="Lato Regular"/>
              </a:rPr>
              <a:t> </a:t>
            </a:r>
          </a:p>
          <a:p>
            <a:pPr marL="0" lvl="0" indent="0" algn="just">
              <a:lnSpc>
                <a:spcPct val="100000"/>
              </a:lnSpc>
              <a:spcBef>
                <a:spcPts val="0"/>
              </a:spcBef>
              <a:buNone/>
            </a:pPr>
            <a:r>
              <a:rPr lang="en-US" sz="2400" b="1" u="sng" dirty="0">
                <a:solidFill>
                  <a:schemeClr val="bg1"/>
                </a:solidFill>
                <a:latin typeface="Lato Regular"/>
                <a:cs typeface="Lato Regular"/>
              </a:rPr>
              <a:t>Covers</a:t>
            </a:r>
            <a:r>
              <a:rPr lang="en-US" sz="2400" dirty="0">
                <a:solidFill>
                  <a:schemeClr val="bg1"/>
                </a:solidFill>
                <a:latin typeface="Lato Regular"/>
                <a:cs typeface="Lato Regular"/>
              </a:rPr>
              <a:t>: Outpatient prescription drugs through private plans that contract with Medicare, including both standalone prescription drug plans (PDPs) and Medicare Advantage drug plans (MA-PD plans); </a:t>
            </a:r>
          </a:p>
          <a:p>
            <a:pPr marL="0" lvl="0" indent="0" algn="just">
              <a:lnSpc>
                <a:spcPct val="100000"/>
              </a:lnSpc>
              <a:spcBef>
                <a:spcPts val="0"/>
              </a:spcBef>
              <a:buNone/>
            </a:pPr>
            <a:endParaRPr lang="en-US" sz="2400" b="1" u="sng" dirty="0">
              <a:solidFill>
                <a:schemeClr val="bg1"/>
              </a:solidFill>
              <a:latin typeface="Lato Regular"/>
              <a:cs typeface="Lato Regular"/>
            </a:endParaRPr>
          </a:p>
          <a:p>
            <a:pPr marL="0" lvl="0" indent="0" algn="just">
              <a:lnSpc>
                <a:spcPct val="100000"/>
              </a:lnSpc>
              <a:spcBef>
                <a:spcPts val="0"/>
              </a:spcBef>
              <a:buNone/>
            </a:pPr>
            <a:r>
              <a:rPr lang="en-US" sz="2400" b="1" u="sng" dirty="0">
                <a:solidFill>
                  <a:schemeClr val="bg1"/>
                </a:solidFill>
                <a:latin typeface="Lato Regular"/>
                <a:cs typeface="Lato Regular"/>
              </a:rPr>
              <a:t>Cost to Beneficiary:</a:t>
            </a:r>
            <a:r>
              <a:rPr lang="en-US" sz="2400" dirty="0">
                <a:solidFill>
                  <a:schemeClr val="bg1"/>
                </a:solidFill>
                <a:latin typeface="Lato Regular"/>
                <a:cs typeface="Lato Regular"/>
              </a:rPr>
              <a:t> Enrollees pay monthly premiums and cost sharing for prescriptions, with costs varying by plan, and those who do not receive low-income subsidies pay 5 percent of total drug costs after reaching the catastrophic coverage threshold.</a:t>
            </a:r>
          </a:p>
          <a:p>
            <a:pPr marL="0" lvl="0" indent="0" algn="just">
              <a:lnSpc>
                <a:spcPct val="100000"/>
              </a:lnSpc>
              <a:spcBef>
                <a:spcPts val="0"/>
              </a:spcBef>
              <a:buNone/>
            </a:pPr>
            <a:endParaRPr lang="en-US" sz="2400" dirty="0">
              <a:solidFill>
                <a:schemeClr val="bg1"/>
              </a:solidFill>
              <a:latin typeface="Lato Regular"/>
              <a:cs typeface="Lato Regular"/>
            </a:endParaRPr>
          </a:p>
          <a:p>
            <a:pPr marL="742950" lvl="1" indent="-285750" algn="just">
              <a:lnSpc>
                <a:spcPct val="100000"/>
              </a:lnSpc>
              <a:spcBef>
                <a:spcPts val="0"/>
              </a:spcBef>
            </a:pPr>
            <a:r>
              <a:rPr lang="en-US" dirty="0">
                <a:solidFill>
                  <a:schemeClr val="bg1"/>
                </a:solidFill>
                <a:latin typeface="Lato Regular"/>
                <a:cs typeface="Lato Regular"/>
              </a:rPr>
              <a:t>Additional financial assistance is available for beneficiaries with low incomes and modest assets. </a:t>
            </a:r>
          </a:p>
        </p:txBody>
      </p:sp>
      <p:sp>
        <p:nvSpPr>
          <p:cNvPr id="4" name="Title 1">
            <a:extLst>
              <a:ext uri="{FF2B5EF4-FFF2-40B4-BE49-F238E27FC236}">
                <a16:creationId xmlns:a16="http://schemas.microsoft.com/office/drawing/2014/main" id="{419AEF76-64E1-4297-905A-23C4DFAB0C4A}"/>
              </a:ext>
            </a:extLst>
          </p:cNvPr>
          <p:cNvSpPr txBox="1">
            <a:spLocks/>
          </p:cNvSpPr>
          <p:nvPr/>
        </p:nvSpPr>
        <p:spPr>
          <a:xfrm>
            <a:off x="838200" y="286851"/>
            <a:ext cx="10515600" cy="65160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a:t>
            </a:r>
            <a:r>
              <a:rPr lang="en-US" dirty="0">
                <a:solidFill>
                  <a:srgbClr val="42B4E6"/>
                </a:solidFill>
                <a:effectLst>
                  <a:outerShdw blurRad="38100" dist="38100" dir="2700000" algn="tl">
                    <a:srgbClr val="000000">
                      <a:alpha val="43137"/>
                    </a:srgbClr>
                  </a:outerShdw>
                </a:effectLst>
                <a:latin typeface="Freight Disp Black"/>
                <a:cs typeface="Freight Disp Black"/>
              </a:rPr>
              <a:t> Part D:</a:t>
            </a:r>
          </a:p>
        </p:txBody>
      </p:sp>
    </p:spTree>
    <p:extLst>
      <p:ext uri="{BB962C8B-B14F-4D97-AF65-F5344CB8AC3E}">
        <p14:creationId xmlns:p14="http://schemas.microsoft.com/office/powerpoint/2010/main" val="1121065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592" y="446171"/>
            <a:ext cx="5931408" cy="61649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u="sng" dirty="0">
                <a:solidFill>
                  <a:schemeClr val="bg1"/>
                </a:solidFill>
                <a:effectLst>
                  <a:outerShdw blurRad="38100" dist="38100" dir="2700000" algn="tl">
                    <a:srgbClr val="000000">
                      <a:alpha val="43137"/>
                    </a:srgbClr>
                  </a:outerShdw>
                </a:effectLst>
                <a:latin typeface="Freight Disp Black"/>
                <a:cs typeface="Freight Disp Black"/>
              </a:rPr>
              <a:t>Medicare Advantage</a:t>
            </a:r>
          </a:p>
          <a:p>
            <a:pPr algn="ctr"/>
            <a:endParaRPr lang="en-US" dirty="0">
              <a:solidFill>
                <a:schemeClr val="bg1"/>
              </a:solidFill>
              <a:effectLst>
                <a:outerShdw blurRad="38100" dist="38100" dir="2700000" algn="tl">
                  <a:srgbClr val="000000">
                    <a:alpha val="43137"/>
                  </a:srgbClr>
                </a:outerShdw>
              </a:effectLst>
              <a:latin typeface="Freight Disp Black"/>
              <a:cs typeface="Freight Disp Black"/>
            </a:endParaRPr>
          </a:p>
          <a:p>
            <a:pPr algn="ctr"/>
            <a:r>
              <a:rPr lang="en-US" sz="3200" dirty="0">
                <a:solidFill>
                  <a:schemeClr val="bg1"/>
                </a:solidFill>
                <a:effectLst>
                  <a:outerShdw blurRad="38100" dist="38100" dir="2700000" algn="tl">
                    <a:srgbClr val="000000">
                      <a:alpha val="43137"/>
                    </a:srgbClr>
                  </a:outerShdw>
                </a:effectLst>
                <a:latin typeface="Freight Disp Black"/>
                <a:cs typeface="Freight Disp Black"/>
              </a:rPr>
              <a:t>also known as:</a:t>
            </a:r>
          </a:p>
          <a:p>
            <a:pPr algn="ctr"/>
            <a:endParaRPr lang="en-US" sz="3200" dirty="0">
              <a:solidFill>
                <a:schemeClr val="bg1"/>
              </a:solidFill>
              <a:effectLst>
                <a:outerShdw blurRad="38100" dist="38100" dir="2700000" algn="tl">
                  <a:srgbClr val="000000">
                    <a:alpha val="43137"/>
                  </a:srgbClr>
                </a:outerShdw>
              </a:effectLst>
              <a:latin typeface="Freight Disp Black"/>
              <a:cs typeface="Freight Disp Black"/>
            </a:endParaRPr>
          </a:p>
          <a:p>
            <a:pPr algn="ctr"/>
            <a:r>
              <a:rPr lang="en-US" sz="3200" dirty="0">
                <a:solidFill>
                  <a:schemeClr val="bg1"/>
                </a:solidFill>
                <a:effectLst>
                  <a:outerShdw blurRad="38100" dist="38100" dir="2700000" algn="tl">
                    <a:srgbClr val="000000">
                      <a:alpha val="43137"/>
                    </a:srgbClr>
                  </a:outerShdw>
                </a:effectLst>
                <a:latin typeface="Freight Disp Black"/>
                <a:cs typeface="Freight Disp Black"/>
              </a:rPr>
              <a:t>Medicare Part C</a:t>
            </a:r>
          </a:p>
          <a:p>
            <a:pPr algn="ctr"/>
            <a:r>
              <a:rPr lang="en-US" sz="3200" dirty="0">
                <a:solidFill>
                  <a:schemeClr val="bg1"/>
                </a:solidFill>
                <a:effectLst>
                  <a:outerShdw blurRad="38100" dist="38100" dir="2700000" algn="tl">
                    <a:srgbClr val="000000">
                      <a:alpha val="43137"/>
                    </a:srgbClr>
                  </a:outerShdw>
                </a:effectLst>
                <a:latin typeface="Freight Disp Black"/>
                <a:cs typeface="Freight Disp Black"/>
              </a:rPr>
              <a:t>Medicare Advantage Organization (MAO)</a:t>
            </a:r>
          </a:p>
          <a:p>
            <a:pPr algn="ctr"/>
            <a:r>
              <a:rPr lang="en-US" sz="3200" dirty="0">
                <a:solidFill>
                  <a:schemeClr val="bg1"/>
                </a:solidFill>
                <a:effectLst>
                  <a:outerShdw blurRad="38100" dist="38100" dir="2700000" algn="tl">
                    <a:srgbClr val="000000">
                      <a:alpha val="43137"/>
                    </a:srgbClr>
                  </a:outerShdw>
                </a:effectLst>
                <a:latin typeface="Freight Disp Black"/>
                <a:cs typeface="Freight Disp Black"/>
              </a:rPr>
              <a:t>Medicare Advantage Plan </a:t>
            </a:r>
          </a:p>
          <a:p>
            <a:pPr algn="ctr"/>
            <a:r>
              <a:rPr lang="en-US" sz="3200" dirty="0">
                <a:solidFill>
                  <a:schemeClr val="bg1"/>
                </a:solidFill>
                <a:effectLst>
                  <a:outerShdw blurRad="38100" dist="38100" dir="2700000" algn="tl">
                    <a:srgbClr val="000000">
                      <a:alpha val="43137"/>
                    </a:srgbClr>
                  </a:outerShdw>
                </a:effectLst>
                <a:latin typeface="Freight Disp Black"/>
                <a:cs typeface="Freight Disp Black"/>
              </a:rPr>
              <a:t>(MA Plan)</a:t>
            </a:r>
          </a:p>
          <a:p>
            <a:pPr algn="ctr"/>
            <a:endParaRPr lang="en-US" sz="2400" dirty="0">
              <a:solidFill>
                <a:schemeClr val="bg1"/>
              </a:solidFill>
              <a:effectLst>
                <a:outerShdw blurRad="38100" dist="38100" dir="2700000" algn="tl">
                  <a:srgbClr val="000000">
                    <a:alpha val="43137"/>
                  </a:srgbClr>
                </a:outerShdw>
              </a:effectLst>
              <a:latin typeface="Freight Disp Black"/>
              <a:cs typeface="Freight Disp Black"/>
            </a:endParaRPr>
          </a:p>
          <a:p>
            <a:pPr algn="ctr"/>
            <a:endParaRPr lang="en-US" sz="5400" dirty="0">
              <a:solidFill>
                <a:schemeClr val="bg1"/>
              </a:solidFill>
              <a:effectLst>
                <a:outerShdw blurRad="38100" dist="38100" dir="2700000" algn="tl">
                  <a:srgbClr val="000000">
                    <a:alpha val="43137"/>
                  </a:srgbClr>
                </a:outerShdw>
              </a:effectLst>
              <a:latin typeface="Freight Disp Black"/>
              <a:cs typeface="Freight Disp Black"/>
            </a:endParaRPr>
          </a:p>
        </p:txBody>
      </p:sp>
      <p:pic>
        <p:nvPicPr>
          <p:cNvPr id="2" name="Picture 2" descr="Image result for medicare advantage card">
            <a:extLst>
              <a:ext uri="{FF2B5EF4-FFF2-40B4-BE49-F238E27FC236}">
                <a16:creationId xmlns:a16="http://schemas.microsoft.com/office/drawing/2014/main" id="{64E4FCDD-6AAD-4AC3-97D7-1101AE7682C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75" r="50475"/>
          <a:stretch/>
        </p:blipFill>
        <p:spPr bwMode="auto">
          <a:xfrm>
            <a:off x="6172199" y="1547018"/>
            <a:ext cx="5724145" cy="376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33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38200" y="1017768"/>
            <a:ext cx="10515600" cy="543074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gn="just">
              <a:lnSpc>
                <a:spcPct val="100000"/>
              </a:lnSpc>
              <a:spcBef>
                <a:spcPts val="0"/>
              </a:spcBef>
            </a:pPr>
            <a:r>
              <a:rPr lang="en-US" sz="2400" b="1" u="sng" dirty="0">
                <a:solidFill>
                  <a:schemeClr val="bg1"/>
                </a:solidFill>
                <a:latin typeface="Times New Roman" panose="02020603050405020304" pitchFamily="18" charset="0"/>
                <a:cs typeface="Times New Roman" panose="02020603050405020304" pitchFamily="18" charset="0"/>
              </a:rPr>
              <a:t>Medicare Advantage Organization (MAO):</a:t>
            </a:r>
            <a:r>
              <a:rPr lang="en-US" sz="2400" dirty="0">
                <a:solidFill>
                  <a:schemeClr val="bg1"/>
                </a:solidFill>
                <a:latin typeface="Times New Roman" panose="02020603050405020304" pitchFamily="18" charset="0"/>
                <a:cs typeface="Times New Roman" panose="02020603050405020304" pitchFamily="18" charset="0"/>
              </a:rPr>
              <a:t> a private entity that provides Medicare benefits.</a:t>
            </a:r>
          </a:p>
          <a:p>
            <a:pPr marL="285750" lvl="0" indent="-285750" algn="just">
              <a:lnSpc>
                <a:spcPct val="100000"/>
              </a:lnSpc>
              <a:spcBef>
                <a:spcPts val="0"/>
              </a:spcBef>
            </a:pPr>
            <a:endParaRPr lang="en-US" sz="2400" dirty="0">
              <a:solidFill>
                <a:schemeClr val="bg1"/>
              </a:solidFill>
              <a:latin typeface="Times New Roman" panose="02020603050405020304" pitchFamily="18" charset="0"/>
              <a:cs typeface="Times New Roman" panose="02020603050405020304" pitchFamily="18" charset="0"/>
            </a:endParaRPr>
          </a:p>
          <a:p>
            <a:pPr marL="285750" lvl="0" indent="-285750" algn="just">
              <a:lnSpc>
                <a:spcPct val="100000"/>
              </a:lnSpc>
              <a:spcBef>
                <a:spcPts val="0"/>
              </a:spcBef>
            </a:pPr>
            <a:r>
              <a:rPr lang="en-US" sz="2400" b="1" u="sng" dirty="0">
                <a:solidFill>
                  <a:schemeClr val="bg1"/>
                </a:solidFill>
                <a:latin typeface="Times New Roman" panose="02020603050405020304" pitchFamily="18" charset="0"/>
                <a:cs typeface="Times New Roman" panose="02020603050405020304" pitchFamily="18" charset="0"/>
              </a:rPr>
              <a:t>Examples include:</a:t>
            </a:r>
            <a:r>
              <a:rPr lang="en-US" sz="2400" dirty="0">
                <a:solidFill>
                  <a:schemeClr val="bg1"/>
                </a:solidFill>
                <a:latin typeface="Times New Roman" panose="02020603050405020304" pitchFamily="18" charset="0"/>
                <a:cs typeface="Times New Roman" panose="02020603050405020304" pitchFamily="18" charset="0"/>
              </a:rPr>
              <a:t>  </a:t>
            </a:r>
          </a:p>
          <a:p>
            <a:pPr marL="285750" lvl="0" indent="-285750" algn="just">
              <a:lnSpc>
                <a:spcPct val="100000"/>
              </a:lnSpc>
              <a:spcBef>
                <a:spcPts val="0"/>
              </a:spcBef>
            </a:pPr>
            <a:endParaRPr lang="en-US" sz="2400" dirty="0">
              <a:solidFill>
                <a:schemeClr val="bg1"/>
              </a:solidFill>
              <a:latin typeface="Times New Roman" panose="02020603050405020304" pitchFamily="18" charset="0"/>
              <a:cs typeface="Times New Roman" panose="02020603050405020304" pitchFamily="18" charset="0"/>
            </a:endParaRP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United Healthcare</a:t>
            </a: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Humana</a:t>
            </a: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Cigna</a:t>
            </a: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Anthem </a:t>
            </a: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Blue Cross Blue Shield</a:t>
            </a:r>
          </a:p>
          <a:p>
            <a:pPr marL="742950" lvl="1" indent="-285750" algn="just">
              <a:lnSpc>
                <a:spcPct val="100000"/>
              </a:lnSpc>
              <a:spcBef>
                <a:spcPts val="0"/>
              </a:spcBef>
            </a:pPr>
            <a:r>
              <a:rPr lang="en-US" dirty="0">
                <a:solidFill>
                  <a:schemeClr val="bg1"/>
                </a:solidFill>
                <a:latin typeface="Times New Roman" panose="02020603050405020304" pitchFamily="18" charset="0"/>
                <a:cs typeface="Times New Roman" panose="02020603050405020304" pitchFamily="18" charset="0"/>
              </a:rPr>
              <a:t>Emblem Health</a:t>
            </a:r>
          </a:p>
          <a:p>
            <a:pPr marL="742950" lvl="1" indent="-285750" algn="just">
              <a:lnSpc>
                <a:spcPct val="100000"/>
              </a:lnSpc>
              <a:spcBef>
                <a:spcPts val="0"/>
              </a:spcBef>
            </a:pPr>
            <a:r>
              <a:rPr lang="en-US" dirty="0" err="1">
                <a:solidFill>
                  <a:schemeClr val="bg1"/>
                </a:solidFill>
                <a:latin typeface="Times New Roman" panose="02020603050405020304" pitchFamily="18" charset="0"/>
                <a:cs typeface="Times New Roman" panose="02020603050405020304" pitchFamily="18" charset="0"/>
              </a:rPr>
              <a:t>Summacare</a:t>
            </a:r>
            <a:endParaRPr lang="en-US" dirty="0">
              <a:solidFill>
                <a:schemeClr val="bg1"/>
              </a:solidFill>
              <a:latin typeface="Times New Roman" panose="02020603050405020304" pitchFamily="18" charset="0"/>
              <a:cs typeface="Times New Roman" panose="02020603050405020304" pitchFamily="18" charset="0"/>
            </a:endParaRPr>
          </a:p>
          <a:p>
            <a:pPr marL="0" lvl="0" indent="0" algn="just">
              <a:lnSpc>
                <a:spcPct val="100000"/>
              </a:lnSpc>
              <a:spcBef>
                <a:spcPts val="0"/>
              </a:spcBef>
              <a:buNone/>
            </a:pPr>
            <a:endParaRPr lang="en-US" sz="2400" dirty="0">
              <a:solidFill>
                <a:schemeClr val="bg1"/>
              </a:solidFill>
              <a:latin typeface="Times New Roman" panose="02020603050405020304" pitchFamily="18" charset="0"/>
              <a:cs typeface="Times New Roman" panose="02020603050405020304" pitchFamily="18" charset="0"/>
            </a:endParaRPr>
          </a:p>
          <a:p>
            <a:pPr marL="285750" lvl="0" indent="-285750" algn="just">
              <a:lnSpc>
                <a:spcPct val="100000"/>
              </a:lnSpc>
              <a:spcBef>
                <a:spcPts val="0"/>
              </a:spcBef>
            </a:pPr>
            <a:r>
              <a:rPr lang="en-US" sz="2400" b="1" u="sng" dirty="0">
                <a:solidFill>
                  <a:schemeClr val="bg1"/>
                </a:solidFill>
                <a:latin typeface="Times New Roman" panose="02020603050405020304" pitchFamily="18" charset="0"/>
                <a:cs typeface="Times New Roman" panose="02020603050405020304" pitchFamily="18" charset="0"/>
              </a:rPr>
              <a:t>First Tier Entity</a:t>
            </a:r>
            <a:r>
              <a:rPr lang="en-US" sz="2400" u="sng" dirty="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 is any private entity that contracts with an MAO to provide administrative services or health care services for said MAO.  </a:t>
            </a:r>
            <a:r>
              <a:rPr lang="en-US" sz="2400" b="1" dirty="0">
                <a:solidFill>
                  <a:schemeClr val="bg1"/>
                </a:solidFill>
                <a:latin typeface="Times New Roman" panose="02020603050405020304" pitchFamily="18" charset="0"/>
                <a:cs typeface="Times New Roman" panose="02020603050405020304" pitchFamily="18" charset="0"/>
              </a:rPr>
              <a:t>See 42 C.F.R. §§ 422.500; 423.501.</a:t>
            </a:r>
          </a:p>
        </p:txBody>
      </p:sp>
      <p:sp>
        <p:nvSpPr>
          <p:cNvPr id="4" name="Title 1">
            <a:extLst>
              <a:ext uri="{FF2B5EF4-FFF2-40B4-BE49-F238E27FC236}">
                <a16:creationId xmlns:a16="http://schemas.microsoft.com/office/drawing/2014/main" id="{E2234D4F-E06C-4AFF-8699-8FDD2C1D68EF}"/>
              </a:ext>
            </a:extLst>
          </p:cNvPr>
          <p:cNvSpPr txBox="1">
            <a:spLocks/>
          </p:cNvSpPr>
          <p:nvPr/>
        </p:nvSpPr>
        <p:spPr>
          <a:xfrm>
            <a:off x="838200" y="135569"/>
            <a:ext cx="10515600" cy="69136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Medicare</a:t>
            </a:r>
            <a:r>
              <a:rPr lang="en-US"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Part C:</a:t>
            </a:r>
          </a:p>
        </p:txBody>
      </p:sp>
      <p:pic>
        <p:nvPicPr>
          <p:cNvPr id="2" name="Picture 1">
            <a:extLst>
              <a:ext uri="{FF2B5EF4-FFF2-40B4-BE49-F238E27FC236}">
                <a16:creationId xmlns:a16="http://schemas.microsoft.com/office/drawing/2014/main" id="{EF02F806-A3BF-414E-9198-E0A7BD7B1E7B}"/>
              </a:ext>
            </a:extLst>
          </p:cNvPr>
          <p:cNvPicPr>
            <a:picLocks noChangeAspect="1"/>
          </p:cNvPicPr>
          <p:nvPr/>
        </p:nvPicPr>
        <p:blipFill>
          <a:blip r:embed="rId2"/>
          <a:stretch>
            <a:fillRect/>
          </a:stretch>
        </p:blipFill>
        <p:spPr>
          <a:xfrm>
            <a:off x="5278515" y="1673773"/>
            <a:ext cx="6500588" cy="3627900"/>
          </a:xfrm>
          <a:prstGeom prst="rect">
            <a:avLst/>
          </a:prstGeom>
        </p:spPr>
      </p:pic>
    </p:spTree>
    <p:extLst>
      <p:ext uri="{BB962C8B-B14F-4D97-AF65-F5344CB8AC3E}">
        <p14:creationId xmlns:p14="http://schemas.microsoft.com/office/powerpoint/2010/main" val="1824788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234D4F-E06C-4AFF-8699-8FDD2C1D68EF}"/>
              </a:ext>
            </a:extLst>
          </p:cNvPr>
          <p:cNvSpPr txBox="1">
            <a:spLocks/>
          </p:cNvSpPr>
          <p:nvPr/>
        </p:nvSpPr>
        <p:spPr>
          <a:xfrm>
            <a:off x="838200" y="135569"/>
            <a:ext cx="10515600" cy="69136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Medicare</a:t>
            </a:r>
            <a:r>
              <a:rPr lang="en-US"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Part C:</a:t>
            </a:r>
          </a:p>
        </p:txBody>
      </p:sp>
      <p:pic>
        <p:nvPicPr>
          <p:cNvPr id="2" name="Picture 1">
            <a:extLst>
              <a:ext uri="{FF2B5EF4-FFF2-40B4-BE49-F238E27FC236}">
                <a16:creationId xmlns:a16="http://schemas.microsoft.com/office/drawing/2014/main" id="{EF02F806-A3BF-414E-9198-E0A7BD7B1E7B}"/>
              </a:ext>
            </a:extLst>
          </p:cNvPr>
          <p:cNvPicPr>
            <a:picLocks noChangeAspect="1"/>
          </p:cNvPicPr>
          <p:nvPr/>
        </p:nvPicPr>
        <p:blipFill>
          <a:blip r:embed="rId2"/>
          <a:stretch>
            <a:fillRect/>
          </a:stretch>
        </p:blipFill>
        <p:spPr>
          <a:xfrm>
            <a:off x="974118" y="845246"/>
            <a:ext cx="10225191" cy="5706556"/>
          </a:xfrm>
          <a:prstGeom prst="rect">
            <a:avLst/>
          </a:prstGeom>
        </p:spPr>
      </p:pic>
    </p:spTree>
    <p:extLst>
      <p:ext uri="{BB962C8B-B14F-4D97-AF65-F5344CB8AC3E}">
        <p14:creationId xmlns:p14="http://schemas.microsoft.com/office/powerpoint/2010/main" val="1306832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224510"/>
            <a:ext cx="10515600" cy="7688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Medicare </a:t>
            </a:r>
            <a:r>
              <a:rPr lang="en-US" b="1" dirty="0">
                <a:solidFill>
                  <a:srgbClr val="3DB4E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a:t>
            </a: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Program</a:t>
            </a:r>
          </a:p>
        </p:txBody>
      </p:sp>
      <p:sp>
        <p:nvSpPr>
          <p:cNvPr id="3" name="Content Placeholder 2"/>
          <p:cNvSpPr txBox="1">
            <a:spLocks/>
          </p:cNvSpPr>
          <p:nvPr/>
        </p:nvSpPr>
        <p:spPr>
          <a:xfrm>
            <a:off x="838200" y="1307595"/>
            <a:ext cx="10515600" cy="48693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sz="2000" dirty="0">
                <a:latin typeface="LTUnivers" panose="02000503070000020003" pitchFamily="2" charset="0"/>
              </a:rPr>
              <a:t>Refers to the Medicare Advantage program through which beneficiaries can enroll in private health plans, such as Health Maintenance Organizations (HMOs), or Preferred Provider Organizations (PPOs). Medicare Part C covers all Medicare-covered Part A and Part B benefits and typically Part D benefits. Providers are paid on a </a:t>
            </a:r>
            <a:r>
              <a:rPr lang="en-US" sz="2000" b="1" dirty="0">
                <a:latin typeface="LTUnivers" panose="02000503070000020003" pitchFamily="2" charset="0"/>
              </a:rPr>
              <a:t>capitated</a:t>
            </a:r>
            <a:r>
              <a:rPr lang="en-US" sz="2000" dirty="0">
                <a:latin typeface="LTUnivers" panose="02000503070000020003" pitchFamily="2" charset="0"/>
              </a:rPr>
              <a:t> basis. </a:t>
            </a:r>
          </a:p>
        </p:txBody>
      </p:sp>
      <p:pic>
        <p:nvPicPr>
          <p:cNvPr id="4" name="Picture 2" descr="https://kaiserfamilyfoundation.files.wordpress.com/2017/06/2052-21-figure-3.png?w=735&amp;h=551&amp;crop=1">
            <a:extLst>
              <a:ext uri="{FF2B5EF4-FFF2-40B4-BE49-F238E27FC236}">
                <a16:creationId xmlns:a16="http://schemas.microsoft.com/office/drawing/2014/main" id="{0A97E14B-7A09-451F-AF33-DECE326E75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71" r="-1564" b="13387"/>
          <a:stretch/>
        </p:blipFill>
        <p:spPr bwMode="auto">
          <a:xfrm>
            <a:off x="1330442" y="993362"/>
            <a:ext cx="9531127" cy="57435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68550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6ACB43-0C52-4EE6-8130-6B87A5F30EA7}"/>
              </a:ext>
            </a:extLst>
          </p:cNvPr>
          <p:cNvPicPr>
            <a:picLocks noChangeAspect="1"/>
          </p:cNvPicPr>
          <p:nvPr/>
        </p:nvPicPr>
        <p:blipFill>
          <a:blip r:embed="rId2"/>
          <a:stretch>
            <a:fillRect/>
          </a:stretch>
        </p:blipFill>
        <p:spPr>
          <a:xfrm>
            <a:off x="0" y="21223"/>
            <a:ext cx="12192000" cy="6815554"/>
          </a:xfrm>
          <a:prstGeom prst="rect">
            <a:avLst/>
          </a:prstGeom>
        </p:spPr>
      </p:pic>
    </p:spTree>
    <p:extLst>
      <p:ext uri="{BB962C8B-B14F-4D97-AF65-F5344CB8AC3E}">
        <p14:creationId xmlns:p14="http://schemas.microsoft.com/office/powerpoint/2010/main" val="3296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142496"/>
            <a:ext cx="10515600" cy="7798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U.S. Federal Budget In 2016</a:t>
            </a:r>
          </a:p>
        </p:txBody>
      </p:sp>
      <p:pic>
        <p:nvPicPr>
          <p:cNvPr id="5" name="Picture 4">
            <a:extLst>
              <a:ext uri="{FF2B5EF4-FFF2-40B4-BE49-F238E27FC236}">
                <a16:creationId xmlns:a16="http://schemas.microsoft.com/office/drawing/2014/main" id="{0D31E1F3-C668-4409-A63D-E98DE2697152}"/>
              </a:ext>
            </a:extLst>
          </p:cNvPr>
          <p:cNvPicPr>
            <a:picLocks noChangeAspect="1"/>
          </p:cNvPicPr>
          <p:nvPr/>
        </p:nvPicPr>
        <p:blipFill>
          <a:blip r:embed="rId2"/>
          <a:stretch>
            <a:fillRect/>
          </a:stretch>
        </p:blipFill>
        <p:spPr>
          <a:xfrm>
            <a:off x="314429" y="1078997"/>
            <a:ext cx="11475323" cy="5458967"/>
          </a:xfrm>
          <a:prstGeom prst="rect">
            <a:avLst/>
          </a:prstGeom>
        </p:spPr>
      </p:pic>
    </p:spTree>
    <p:extLst>
      <p:ext uri="{BB962C8B-B14F-4D97-AF65-F5344CB8AC3E}">
        <p14:creationId xmlns:p14="http://schemas.microsoft.com/office/powerpoint/2010/main" val="2058434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214052"/>
            <a:ext cx="10515600" cy="7162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Health Spending By Major Sources Of Funds</a:t>
            </a:r>
          </a:p>
        </p:txBody>
      </p:sp>
      <p:pic>
        <p:nvPicPr>
          <p:cNvPr id="4" name="Picture 3">
            <a:extLst>
              <a:ext uri="{FF2B5EF4-FFF2-40B4-BE49-F238E27FC236}">
                <a16:creationId xmlns:a16="http://schemas.microsoft.com/office/drawing/2014/main" id="{2CD1081C-51EA-4138-8795-B7424D311276}"/>
              </a:ext>
            </a:extLst>
          </p:cNvPr>
          <p:cNvPicPr>
            <a:picLocks noChangeAspect="1"/>
          </p:cNvPicPr>
          <p:nvPr/>
        </p:nvPicPr>
        <p:blipFill rotWithShape="1">
          <a:blip r:embed="rId2"/>
          <a:srcRect l="3631" t="17681" b="7468"/>
          <a:stretch/>
        </p:blipFill>
        <p:spPr>
          <a:xfrm>
            <a:off x="132849" y="1091517"/>
            <a:ext cx="11817963" cy="5396753"/>
          </a:xfrm>
          <a:prstGeom prst="rect">
            <a:avLst/>
          </a:prstGeom>
        </p:spPr>
      </p:pic>
    </p:spTree>
    <p:extLst>
      <p:ext uri="{BB962C8B-B14F-4D97-AF65-F5344CB8AC3E}">
        <p14:creationId xmlns:p14="http://schemas.microsoft.com/office/powerpoint/2010/main" val="155857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64620F53-5F22-43A6-9E3B-5126423ED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981" y="254879"/>
            <a:ext cx="5211105" cy="6490289"/>
          </a:xfrm>
          <a:prstGeom prst="rect">
            <a:avLst/>
          </a:prstGeom>
        </p:spPr>
      </p:pic>
      <p:pic>
        <p:nvPicPr>
          <p:cNvPr id="5" name="Picture 4">
            <a:extLst>
              <a:ext uri="{FF2B5EF4-FFF2-40B4-BE49-F238E27FC236}">
                <a16:creationId xmlns:a16="http://schemas.microsoft.com/office/drawing/2014/main" id="{124F31CB-16F0-4692-8F90-B045B7CBE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22" y="2868391"/>
            <a:ext cx="4015793" cy="1121218"/>
          </a:xfrm>
          <a:prstGeom prst="rect">
            <a:avLst/>
          </a:prstGeom>
        </p:spPr>
      </p:pic>
    </p:spTree>
    <p:extLst>
      <p:ext uri="{BB962C8B-B14F-4D97-AF65-F5344CB8AC3E}">
        <p14:creationId xmlns:p14="http://schemas.microsoft.com/office/powerpoint/2010/main" val="1157327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Timeline</a:t>
            </a:r>
          </a:p>
        </p:txBody>
      </p:sp>
    </p:spTree>
    <p:extLst>
      <p:ext uri="{BB962C8B-B14F-4D97-AF65-F5344CB8AC3E}">
        <p14:creationId xmlns:p14="http://schemas.microsoft.com/office/powerpoint/2010/main" val="270088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C2D0F-58DF-4322-BE0D-482AA9D5DED7}"/>
              </a:ext>
            </a:extLst>
          </p:cNvPr>
          <p:cNvPicPr>
            <a:picLocks noChangeAspect="1"/>
          </p:cNvPicPr>
          <p:nvPr/>
        </p:nvPicPr>
        <p:blipFill>
          <a:blip r:embed="rId2"/>
          <a:stretch>
            <a:fillRect/>
          </a:stretch>
        </p:blipFill>
        <p:spPr>
          <a:xfrm>
            <a:off x="0" y="24319"/>
            <a:ext cx="12192000" cy="6809362"/>
          </a:xfrm>
          <a:prstGeom prst="rect">
            <a:avLst/>
          </a:prstGeom>
        </p:spPr>
      </p:pic>
    </p:spTree>
    <p:extLst>
      <p:ext uri="{BB962C8B-B14F-4D97-AF65-F5344CB8AC3E}">
        <p14:creationId xmlns:p14="http://schemas.microsoft.com/office/powerpoint/2010/main" val="2103030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FF992-5D17-4091-9822-7CE875A97A74}"/>
              </a:ext>
            </a:extLst>
          </p:cNvPr>
          <p:cNvPicPr>
            <a:picLocks noChangeAspect="1"/>
          </p:cNvPicPr>
          <p:nvPr/>
        </p:nvPicPr>
        <p:blipFill>
          <a:blip r:embed="rId2"/>
          <a:stretch>
            <a:fillRect/>
          </a:stretch>
        </p:blipFill>
        <p:spPr>
          <a:xfrm>
            <a:off x="0" y="2015"/>
            <a:ext cx="12192000" cy="6853969"/>
          </a:xfrm>
          <a:prstGeom prst="rect">
            <a:avLst/>
          </a:prstGeom>
        </p:spPr>
      </p:pic>
    </p:spTree>
    <p:extLst>
      <p:ext uri="{BB962C8B-B14F-4D97-AF65-F5344CB8AC3E}">
        <p14:creationId xmlns:p14="http://schemas.microsoft.com/office/powerpoint/2010/main" val="77321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DA5D1-ABE9-42AB-AFFB-C3A12ED070AA}"/>
              </a:ext>
            </a:extLst>
          </p:cNvPr>
          <p:cNvPicPr>
            <a:picLocks noChangeAspect="1"/>
          </p:cNvPicPr>
          <p:nvPr/>
        </p:nvPicPr>
        <p:blipFill>
          <a:blip r:embed="rId2"/>
          <a:stretch>
            <a:fillRect/>
          </a:stretch>
        </p:blipFill>
        <p:spPr>
          <a:xfrm>
            <a:off x="34678" y="0"/>
            <a:ext cx="12122644" cy="6858000"/>
          </a:xfrm>
          <a:prstGeom prst="rect">
            <a:avLst/>
          </a:prstGeom>
        </p:spPr>
      </p:pic>
    </p:spTree>
    <p:extLst>
      <p:ext uri="{BB962C8B-B14F-4D97-AF65-F5344CB8AC3E}">
        <p14:creationId xmlns:p14="http://schemas.microsoft.com/office/powerpoint/2010/main" val="49037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95863" y="357388"/>
            <a:ext cx="9443512" cy="782265"/>
          </a:xfrm>
          <a:prstGeom prst="rect">
            <a:avLst/>
          </a:prstGeom>
          <a:noFill/>
        </p:spPr>
        <p:txBody>
          <a:bodyPr wrap="square" rtlCol="0">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Medicare Enacted - </a:t>
            </a:r>
            <a:r>
              <a:rPr kumimoji="0" lang="en-US" sz="44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1965</a:t>
            </a:r>
          </a:p>
        </p:txBody>
      </p:sp>
      <p:cxnSp>
        <p:nvCxnSpPr>
          <p:cNvPr id="14" name="Straight Connector 13"/>
          <p:cNvCxnSpPr>
            <a:cxnSpLocks/>
          </p:cNvCxnSpPr>
          <p:nvPr/>
        </p:nvCxnSpPr>
        <p:spPr>
          <a:xfrm>
            <a:off x="890593" y="1176014"/>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890589" y="1285879"/>
            <a:ext cx="10654907" cy="124393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“Medicare was enacted as Title XVIII of the Social Security 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42 U.S.C. §§1395-1395ccc, subchapter XVIII, chapter 7, Title 42.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5" normalizeH="0" baseline="0" noProof="0" dirty="0">
              <a:ln>
                <a:noFill/>
              </a:ln>
              <a:solidFill>
                <a:prstClr val="black"/>
              </a:solidFill>
              <a:effectLst>
                <a:outerShdw blurRad="38100" dist="38100" dir="2700000" algn="tl">
                  <a:srgbClr val="000000">
                    <a:alpha val="43137"/>
                  </a:srgbClr>
                </a:outerShdw>
              </a:effectLst>
              <a:uLnTx/>
              <a:uFill>
                <a:solidFill>
                  <a:srgbClr val="FFFFFF"/>
                </a:solidFill>
              </a:uFill>
              <a:latin typeface="Raleway" panose="020B0503030101060003" pitchFamily="34" charset="0"/>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FreightDisp Pro Black" panose="02000A03090000020004" pitchFamily="50" charset="0"/>
              <a:ea typeface="+mn-ea"/>
              <a:cs typeface="Calibri"/>
            </a:endParaRPr>
          </a:p>
        </p:txBody>
      </p:sp>
      <p:sp>
        <p:nvSpPr>
          <p:cNvPr id="5" name="TextBox 4">
            <a:extLst>
              <a:ext uri="{FF2B5EF4-FFF2-40B4-BE49-F238E27FC236}">
                <a16:creationId xmlns:a16="http://schemas.microsoft.com/office/drawing/2014/main" id="{A21E36B1-4D96-4602-8D07-9939354B79C4}"/>
              </a:ext>
            </a:extLst>
          </p:cNvPr>
          <p:cNvSpPr txBox="1"/>
          <p:nvPr/>
        </p:nvSpPr>
        <p:spPr>
          <a:xfrm>
            <a:off x="795863" y="2107054"/>
            <a:ext cx="9443512" cy="782265"/>
          </a:xfrm>
          <a:prstGeom prst="rect">
            <a:avLst/>
          </a:prstGeom>
          <a:noFill/>
        </p:spPr>
        <p:txBody>
          <a:bodyPr wrap="square" rtlCol="0">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MSP Act Created - </a:t>
            </a:r>
            <a:r>
              <a:rPr kumimoji="0" lang="en-US" sz="44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1980</a:t>
            </a:r>
          </a:p>
        </p:txBody>
      </p:sp>
      <p:cxnSp>
        <p:nvCxnSpPr>
          <p:cNvPr id="6" name="Straight Connector 5">
            <a:extLst>
              <a:ext uri="{FF2B5EF4-FFF2-40B4-BE49-F238E27FC236}">
                <a16:creationId xmlns:a16="http://schemas.microsoft.com/office/drawing/2014/main" id="{1DF16C4C-837E-4934-B099-72F6A84701CB}"/>
              </a:ext>
            </a:extLst>
          </p:cNvPr>
          <p:cNvCxnSpPr>
            <a:cxnSpLocks/>
          </p:cNvCxnSpPr>
          <p:nvPr/>
        </p:nvCxnSpPr>
        <p:spPr>
          <a:xfrm>
            <a:off x="890593" y="285534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5C1309AD-64B6-4180-B1D6-0A7D3394EE02}"/>
              </a:ext>
            </a:extLst>
          </p:cNvPr>
          <p:cNvSpPr txBox="1"/>
          <p:nvPr/>
        </p:nvSpPr>
        <p:spPr>
          <a:xfrm>
            <a:off x="890589" y="3044346"/>
            <a:ext cx="10654907" cy="1859483"/>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“Medicare costs are rising. In 1980, Congress enacted the Medicare Secondary Payer Act to counteract the growth of these costs.”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Omnibus Budget Reconciliation Act of 1980, Pub. L. No. 96-499, 94 Stat. 2599, 2682 (Dec. 5, 1980).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5" normalizeH="0" baseline="0" noProof="0" dirty="0">
              <a:ln>
                <a:noFill/>
              </a:ln>
              <a:solidFill>
                <a:prstClr val="black"/>
              </a:solidFill>
              <a:effectLst>
                <a:outerShdw blurRad="38100" dist="38100" dir="2700000" algn="tl">
                  <a:srgbClr val="000000">
                    <a:alpha val="43137"/>
                  </a:srgbClr>
                </a:outerShdw>
              </a:effectLst>
              <a:uLnTx/>
              <a:uFill>
                <a:solidFill>
                  <a:srgbClr val="FFFFFF"/>
                </a:solidFill>
              </a:uFill>
              <a:latin typeface="Raleway" panose="020B0503030101060003" pitchFamily="34" charset="0"/>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FreightDisp Pro Black" panose="02000A03090000020004" pitchFamily="50" charset="0"/>
              <a:ea typeface="+mn-ea"/>
              <a:cs typeface="Calibri"/>
            </a:endParaRPr>
          </a:p>
        </p:txBody>
      </p:sp>
      <p:sp>
        <p:nvSpPr>
          <p:cNvPr id="8" name="TextBox 7">
            <a:extLst>
              <a:ext uri="{FF2B5EF4-FFF2-40B4-BE49-F238E27FC236}">
                <a16:creationId xmlns:a16="http://schemas.microsoft.com/office/drawing/2014/main" id="{117ECFD2-C3B6-4D85-9E6E-2D9EC3CF4BC1}"/>
              </a:ext>
            </a:extLst>
          </p:cNvPr>
          <p:cNvSpPr txBox="1"/>
          <p:nvPr/>
        </p:nvSpPr>
        <p:spPr>
          <a:xfrm>
            <a:off x="710872" y="4475117"/>
            <a:ext cx="11215163" cy="782265"/>
          </a:xfrm>
          <a:prstGeom prst="rect">
            <a:avLst/>
          </a:prstGeom>
          <a:noFill/>
        </p:spPr>
        <p:txBody>
          <a:bodyPr wrap="square" rtlCol="0">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Medicare Advantage Created - </a:t>
            </a:r>
            <a:r>
              <a:rPr kumimoji="0" lang="en-US" sz="44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1997</a:t>
            </a:r>
          </a:p>
        </p:txBody>
      </p:sp>
      <p:cxnSp>
        <p:nvCxnSpPr>
          <p:cNvPr id="9" name="Straight Connector 8">
            <a:extLst>
              <a:ext uri="{FF2B5EF4-FFF2-40B4-BE49-F238E27FC236}">
                <a16:creationId xmlns:a16="http://schemas.microsoft.com/office/drawing/2014/main" id="{62BB8EC6-DFBB-4093-9F6D-8DCC2829DA2F}"/>
              </a:ext>
            </a:extLst>
          </p:cNvPr>
          <p:cNvCxnSpPr>
            <a:cxnSpLocks/>
          </p:cNvCxnSpPr>
          <p:nvPr/>
        </p:nvCxnSpPr>
        <p:spPr>
          <a:xfrm>
            <a:off x="805601" y="5232197"/>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0" name="object 9">
            <a:extLst>
              <a:ext uri="{FF2B5EF4-FFF2-40B4-BE49-F238E27FC236}">
                <a16:creationId xmlns:a16="http://schemas.microsoft.com/office/drawing/2014/main" id="{CEE8D3EE-E66D-46FE-88EA-B916117B7EEE}"/>
              </a:ext>
            </a:extLst>
          </p:cNvPr>
          <p:cNvSpPr txBox="1"/>
          <p:nvPr/>
        </p:nvSpPr>
        <p:spPr>
          <a:xfrm>
            <a:off x="805597" y="5482736"/>
            <a:ext cx="10646115" cy="1243930"/>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“To stimulate experimentation and innovation that would ultimately create a more efficient and less expensive Medicare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rPr>
              <a:t>Balanced Budget Act of 1997, H.R. Rep. No. 105-217</a:t>
            </a:r>
            <a:endParaRPr kumimoji="0" lang="en-US" sz="2000" b="1" i="0" u="none" strike="noStrike" kern="1200" cap="none" spc="-5" normalizeH="0" baseline="0" noProof="0" dirty="0">
              <a:ln>
                <a:noFill/>
              </a:ln>
              <a:solidFill>
                <a:prstClr val="black"/>
              </a:solidFill>
              <a:effectLst>
                <a:outerShdw blurRad="38100" dist="38100" dir="2700000" algn="tl">
                  <a:srgbClr val="000000">
                    <a:alpha val="43137"/>
                  </a:srgbClr>
                </a:outerShdw>
              </a:effectLst>
              <a:uLnTx/>
              <a:uFill>
                <a:solidFill>
                  <a:srgbClr val="FFFFFF"/>
                </a:solidFill>
              </a:uFill>
              <a:latin typeface="Raleway" panose="020B0503030101060003" pitchFamily="34" charset="0"/>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FreightDisp Pro Black" panose="02000A03090000020004" pitchFamily="50" charset="0"/>
              <a:ea typeface="+mn-ea"/>
              <a:cs typeface="Calibri"/>
            </a:endParaRPr>
          </a:p>
        </p:txBody>
      </p:sp>
    </p:spTree>
    <p:extLst>
      <p:ext uri="{BB962C8B-B14F-4D97-AF65-F5344CB8AC3E}">
        <p14:creationId xmlns:p14="http://schemas.microsoft.com/office/powerpoint/2010/main" val="208703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C2D0F-58DF-4322-BE0D-482AA9D5DED7}"/>
              </a:ext>
            </a:extLst>
          </p:cNvPr>
          <p:cNvPicPr>
            <a:picLocks noChangeAspect="1"/>
          </p:cNvPicPr>
          <p:nvPr/>
        </p:nvPicPr>
        <p:blipFill>
          <a:blip r:embed="rId2"/>
          <a:stretch>
            <a:fillRect/>
          </a:stretch>
        </p:blipFill>
        <p:spPr>
          <a:xfrm>
            <a:off x="0" y="24319"/>
            <a:ext cx="12192000" cy="6809362"/>
          </a:xfrm>
          <a:prstGeom prst="rect">
            <a:avLst/>
          </a:prstGeom>
        </p:spPr>
      </p:pic>
    </p:spTree>
    <p:extLst>
      <p:ext uri="{BB962C8B-B14F-4D97-AF65-F5344CB8AC3E}">
        <p14:creationId xmlns:p14="http://schemas.microsoft.com/office/powerpoint/2010/main" val="115359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FF992-5D17-4091-9822-7CE875A97A74}"/>
              </a:ext>
            </a:extLst>
          </p:cNvPr>
          <p:cNvPicPr>
            <a:picLocks noChangeAspect="1"/>
          </p:cNvPicPr>
          <p:nvPr/>
        </p:nvPicPr>
        <p:blipFill>
          <a:blip r:embed="rId2"/>
          <a:stretch>
            <a:fillRect/>
          </a:stretch>
        </p:blipFill>
        <p:spPr>
          <a:xfrm>
            <a:off x="0" y="2015"/>
            <a:ext cx="12192000" cy="6853969"/>
          </a:xfrm>
          <a:prstGeom prst="rect">
            <a:avLst/>
          </a:prstGeom>
        </p:spPr>
      </p:pic>
    </p:spTree>
    <p:extLst>
      <p:ext uri="{BB962C8B-B14F-4D97-AF65-F5344CB8AC3E}">
        <p14:creationId xmlns:p14="http://schemas.microsoft.com/office/powerpoint/2010/main" val="2944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E06B1-96BB-4737-8F67-43761E672150}"/>
              </a:ext>
            </a:extLst>
          </p:cNvPr>
          <p:cNvPicPr>
            <a:picLocks noChangeAspect="1"/>
          </p:cNvPicPr>
          <p:nvPr/>
        </p:nvPicPr>
        <p:blipFill>
          <a:blip r:embed="rId2"/>
          <a:stretch>
            <a:fillRect/>
          </a:stretch>
        </p:blipFill>
        <p:spPr>
          <a:xfrm>
            <a:off x="394524" y="0"/>
            <a:ext cx="11695559" cy="6858000"/>
          </a:xfrm>
          <a:prstGeom prst="rect">
            <a:avLst/>
          </a:prstGeom>
        </p:spPr>
      </p:pic>
    </p:spTree>
    <p:extLst>
      <p:ext uri="{BB962C8B-B14F-4D97-AF65-F5344CB8AC3E}">
        <p14:creationId xmlns:p14="http://schemas.microsoft.com/office/powerpoint/2010/main" val="86056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DA5D1-ABE9-42AB-AFFB-C3A12ED070AA}"/>
              </a:ext>
            </a:extLst>
          </p:cNvPr>
          <p:cNvPicPr>
            <a:picLocks noChangeAspect="1"/>
          </p:cNvPicPr>
          <p:nvPr/>
        </p:nvPicPr>
        <p:blipFill>
          <a:blip r:embed="rId2"/>
          <a:stretch>
            <a:fillRect/>
          </a:stretch>
        </p:blipFill>
        <p:spPr>
          <a:xfrm>
            <a:off x="34678" y="0"/>
            <a:ext cx="12122644" cy="6858000"/>
          </a:xfrm>
          <a:prstGeom prst="rect">
            <a:avLst/>
          </a:prstGeom>
        </p:spPr>
      </p:pic>
    </p:spTree>
    <p:extLst>
      <p:ext uri="{BB962C8B-B14F-4D97-AF65-F5344CB8AC3E}">
        <p14:creationId xmlns:p14="http://schemas.microsoft.com/office/powerpoint/2010/main" val="242758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6758" y="40967"/>
            <a:ext cx="12282575" cy="784830"/>
          </a:xfrm>
          <a:prstGeom prst="rect">
            <a:avLst/>
          </a:prstGeom>
          <a:noFill/>
        </p:spPr>
        <p:txBody>
          <a:bodyPr wrap="square" rtlCol="0">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U.S. v. Baxter, 345 F.3d 866 (</a:t>
            </a:r>
            <a:r>
              <a:rPr kumimoji="0" lang="en-US" sz="45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11th Cir. 2003</a:t>
            </a: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t>
            </a:r>
            <a:endParaRPr kumimoji="0" lang="en-US" sz="45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167024" y="963318"/>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532779" y="1276794"/>
            <a:ext cx="11187444" cy="5245026"/>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“Between two sources of coverage, the insurer that pays second is in the superior position to prevent an erroneous or misdirected payment. The first payer can avoid such an outcome only by refusing to pay at all. Congress foreclosed that option in 42 U.S.C. §§ 1395y(b)(2)(A) and (b)(2)(B) by providing for Medicare to pay first where payment from the primary insurer was not reasonably forthcoming.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Medicare pays, therefore, it is paying “in the dark” – it does not know, and cannot know, whether someone else will pay.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contrast, when the primary insurer later pays, Medicare’s prior payment will normally be a matter of ascertainable fact.”</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345 F.3d 866 at 901.</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Pleading an MSP Claim</a:t>
            </a:r>
            <a:endParaRPr kumimoji="0" lang="en-US" sz="2000" b="0"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“Because the statute is built on the recognition that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Medicare frequently will not know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which of its payments [and/or insurance coverage] has been subsequently duplicated by an insurer, it would – in this unique setting of a class action involving thousands of claimants – defeat the purpose of the statute to require that the Government identify each patient, procedure, and payment amount at the pleading stage without benefit of discovery.”</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345 F.3d 866 at 885.</a:t>
            </a:r>
          </a:p>
        </p:txBody>
      </p:sp>
    </p:spTree>
    <p:extLst>
      <p:ext uri="{BB962C8B-B14F-4D97-AF65-F5344CB8AC3E}">
        <p14:creationId xmlns:p14="http://schemas.microsoft.com/office/powerpoint/2010/main" val="171234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55569" y="566957"/>
            <a:ext cx="11215527" cy="1615827"/>
          </a:xfrm>
          <a:prstGeom prst="rect">
            <a:avLst/>
          </a:prstGeom>
          <a:noFill/>
        </p:spPr>
        <p:txBody>
          <a:bodyPr wrap="square" rtlCol="0">
            <a:spAutoFit/>
          </a:bodyPr>
          <a:lstStyle/>
          <a:p>
            <a:pPr marL="87630" marR="0" lvl="0" indent="0" algn="l" defTabSz="914400" rtl="0" eaLnBrk="0" fontAlgn="auto" latinLnBrk="0" hangingPunct="0">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United</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Seniors</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2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Association,</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Inc.</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7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v.</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Philip</a:t>
            </a:r>
            <a:r>
              <a:rPr kumimoji="0" lang="en-US" sz="3200" b="1" i="0" u="none" strike="noStrike" kern="1200" cap="none" spc="-16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0"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Morris</a:t>
            </a:r>
            <a:endParaRPr kumimoji="0" lang="en-US" sz="2000" b="1" i="0" u="none" strike="noStrike" kern="1200" cap="none" spc="-15" normalizeH="0" baseline="0" noProof="0" dirty="0">
              <a:ln>
                <a:noFill/>
              </a:ln>
              <a:solidFill>
                <a:srgbClr val="231F20"/>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87630" marR="0" lvl="0" indent="0" algn="l" defTabSz="914400" rtl="0" eaLnBrk="0"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January 2006</a:t>
            </a:r>
          </a:p>
          <a:p>
            <a:pPr marL="156845" marR="0" lvl="0" indent="0" algn="l" defTabSz="914400" rtl="0" eaLnBrk="0" fontAlgn="auto" latinLnBrk="0" hangingPunct="0">
              <a:lnSpc>
                <a:spcPct val="100000"/>
              </a:lnSpc>
              <a:spcBef>
                <a:spcPts val="36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890593" y="1729939"/>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890589" y="1918939"/>
            <a:ext cx="10654907" cy="2167260"/>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Senator Grassley, as an amicus curiae, sought to oppose a motion to dismiss. Defendant´s motion to dismiss should be denied, as it distorted Congressional legislation and the Medicare Secondary Payer law regime.</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very purpose of the MSP regime … is to maintain the ongoing viability of the Medicare system” and that the purpose of the MMA “was to clarify that … tortfeasors, like health or liability insurance carriers, must be primary payers before Medicare picks up the tab.”</a:t>
            </a:r>
          </a:p>
        </p:txBody>
      </p:sp>
      <p:sp>
        <p:nvSpPr>
          <p:cNvPr id="5" name="TextBox 4">
            <a:extLst>
              <a:ext uri="{FF2B5EF4-FFF2-40B4-BE49-F238E27FC236}">
                <a16:creationId xmlns:a16="http://schemas.microsoft.com/office/drawing/2014/main" id="{22F70DBD-0936-4BE1-B82F-3A3F3C124F42}"/>
              </a:ext>
            </a:extLst>
          </p:cNvPr>
          <p:cNvSpPr txBox="1"/>
          <p:nvPr/>
        </p:nvSpPr>
        <p:spPr>
          <a:xfrm>
            <a:off x="637565" y="4234801"/>
            <a:ext cx="12440875" cy="707886"/>
          </a:xfrm>
          <a:prstGeom prst="rect">
            <a:avLst/>
          </a:prstGeom>
          <a:noFill/>
        </p:spPr>
        <p:txBody>
          <a:bodyPr wrap="square" rtlCol="0">
            <a:spAutoFit/>
          </a:bodyPr>
          <a:lstStyle/>
          <a:p>
            <a:pPr marL="146685" marR="0" lvl="0" indent="0" algn="l" defTabSz="914400" rtl="0" eaLnBrk="0" fontAlgn="auto" latinLnBrk="0" hangingPunct="0">
              <a:lnSpc>
                <a:spcPct val="100000"/>
              </a:lnSpc>
              <a:spcBef>
                <a:spcPts val="715"/>
              </a:spcBef>
              <a:spcAft>
                <a:spcPts val="445"/>
              </a:spcAft>
              <a:buClrTx/>
              <a:buSzTx/>
              <a:buFontTx/>
              <a:buNone/>
              <a:tabLst>
                <a:tab pos="6588125" algn="l"/>
              </a:tabLst>
              <a:defRPr/>
            </a:pPr>
            <a:r>
              <a:rPr kumimoji="0" lang="en-US" sz="40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Mandatory </a:t>
            </a:r>
            <a:r>
              <a:rPr kumimoji="0" lang="en-US" sz="40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a:t>
            </a:r>
            <a:r>
              <a:rPr kumimoji="0" lang="en-US" sz="4000" b="1" i="0" u="none" strike="noStrike" kern="1200" cap="none" spc="-31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0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Reporting</a:t>
            </a:r>
            <a:r>
              <a:rPr kumimoji="0" lang="en-US" sz="4000" b="1" i="0" u="none" strike="noStrike" kern="1200" cap="none" spc="-17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0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Implemented</a:t>
            </a:r>
            <a:r>
              <a:rPr lang="en-US" sz="4000" b="1" dirty="0">
                <a:solidFill>
                  <a:srgbClr val="040505"/>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0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0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2007</a:t>
            </a:r>
          </a:p>
        </p:txBody>
      </p:sp>
      <p:cxnSp>
        <p:nvCxnSpPr>
          <p:cNvPr id="6" name="Straight Connector 5">
            <a:extLst>
              <a:ext uri="{FF2B5EF4-FFF2-40B4-BE49-F238E27FC236}">
                <a16:creationId xmlns:a16="http://schemas.microsoft.com/office/drawing/2014/main" id="{A5E4C815-FEB9-4502-B6A8-6AC3314DBC86}"/>
              </a:ext>
            </a:extLst>
          </p:cNvPr>
          <p:cNvCxnSpPr/>
          <p:nvPr/>
        </p:nvCxnSpPr>
        <p:spPr>
          <a:xfrm>
            <a:off x="890593" y="5018263"/>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224E450F-687F-4889-B4ED-584126C18FFD}"/>
              </a:ext>
            </a:extLst>
          </p:cNvPr>
          <p:cNvSpPr txBox="1"/>
          <p:nvPr/>
        </p:nvSpPr>
        <p:spPr>
          <a:xfrm>
            <a:off x="890589" y="5251227"/>
            <a:ext cx="10654907" cy="1551707"/>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Federal Code implemented in 2007 requires liability, no fault, and workers’ compensation insurance plans </a:t>
            </a: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report</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the Federal Government every instance where a health plan has paid for a medical expense where another insurer should have paid.</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42 U.S.C. §§ 1395y(b)(7)- (9).</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411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96021" y="528530"/>
            <a:ext cx="12281483" cy="792525"/>
          </a:xfrm>
          <a:prstGeom prst="rect">
            <a:avLst/>
          </a:prstGeom>
          <a:noFill/>
        </p:spPr>
        <p:txBody>
          <a:bodyPr wrap="square" rtlCol="0">
            <a:spAutoFit/>
          </a:bodyPr>
          <a:lstStyle/>
          <a:p>
            <a:pPr marL="0" marR="0" lvl="0" indent="0" algn="l" defTabSz="914400" rtl="0" eaLnBrk="1" fontAlgn="auto" latinLnBrk="0" hangingPunct="1">
              <a:lnSpc>
                <a:spcPts val="54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Bio-Medical </a:t>
            </a:r>
            <a:r>
              <a:rPr kumimoji="0" lang="en-US" sz="4800" b="1" i="0" u="none" strike="noStrike" kern="1200" cap="none" spc="-7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v.</a:t>
            </a:r>
            <a:r>
              <a:rPr kumimoji="0" lang="en-US" sz="4800" b="1" i="0" u="none" strike="noStrike" kern="1200" cap="none" spc="-3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Central</a:t>
            </a:r>
            <a:r>
              <a:rPr kumimoji="0" lang="en-US" sz="4800" b="1" i="0" u="none" strike="noStrike" kern="1200" cap="none" spc="-18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4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States </a:t>
            </a: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48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6th </a:t>
            </a:r>
            <a:r>
              <a:rPr kumimoji="0" lang="en-US" sz="4800" b="1" i="0" u="none" strike="noStrike" kern="1200" cap="none" spc="-4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Cir.</a:t>
            </a:r>
            <a:r>
              <a:rPr kumimoji="0" lang="en-US" sz="4800" b="1" i="0" u="none" strike="noStrike" kern="1200" cap="none" spc="-21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2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2011</a:t>
            </a:r>
            <a:r>
              <a:rPr kumimoji="0" lang="en-US" sz="4800" b="1" i="0" u="none" strike="noStrike" kern="1200" cap="none" spc="-2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sz="45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357856" y="1392688"/>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508925" y="1672976"/>
            <a:ext cx="10654907" cy="4752584"/>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[MSP] Act turns this natural information asymmetry to Medicare’s advantage.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empowers healthcare providers to sue private insurers who violate the Act. It then enables Medicare to pursue its reimbursement out of the proceeds recovered by the victorious healthcare providers.”</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656 F.3d 277 at 296.</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“Congress enabled healthcare providers to recover double damages to motivate them to bring lawsuits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that, in the end, vindicate Medicare’s interests.” </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656 F.3d 277 at 296.</a:t>
            </a:r>
          </a:p>
        </p:txBody>
      </p:sp>
    </p:spTree>
    <p:extLst>
      <p:ext uri="{BB962C8B-B14F-4D97-AF65-F5344CB8AC3E}">
        <p14:creationId xmlns:p14="http://schemas.microsoft.com/office/powerpoint/2010/main" val="224556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7895" y="319616"/>
            <a:ext cx="12382151" cy="830997"/>
          </a:xfrm>
          <a:prstGeom prst="rect">
            <a:avLst/>
          </a:prstGeom>
          <a:noFill/>
        </p:spPr>
        <p:txBody>
          <a:bodyPr wrap="square" rtlCol="0">
            <a:spAutoFit/>
          </a:bodyPr>
          <a:lstStyle/>
          <a:p>
            <a:pPr marL="111125" marR="0" lvl="0" indent="0" algn="l" defTabSz="914400" rtl="0" eaLnBrk="0" fontAlgn="auto" latinLnBrk="0" hangingPunct="0">
              <a:lnSpc>
                <a:spcPct val="100000"/>
              </a:lnSpc>
              <a:spcBef>
                <a:spcPts val="745"/>
              </a:spcBef>
              <a:spcAft>
                <a:spcPts val="680"/>
              </a:spcAft>
              <a:buClrTx/>
              <a:buSzTx/>
              <a:buFontTx/>
              <a:buNone/>
              <a:tabLst>
                <a:tab pos="5770245" algn="l"/>
              </a:tabLst>
              <a:defRPr/>
            </a:pP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US" sz="4800" b="1" i="0" u="none" strike="noStrike" kern="1200" cap="none" spc="-2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re:</a:t>
            </a:r>
            <a:r>
              <a:rPr kumimoji="0" lang="en-US" sz="4800" b="1" i="0" u="none" strike="noStrike" kern="1200" cap="none" spc="-2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Avandia,</a:t>
            </a:r>
            <a:r>
              <a:rPr kumimoji="0" lang="en-US" sz="4800" b="1" i="0" u="none" strike="noStrike" kern="1200" cap="none" spc="-2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685</a:t>
            </a:r>
            <a:r>
              <a:rPr kumimoji="0" lang="en-US" sz="4800" b="1" i="0" u="none" strike="noStrike" kern="1200" cap="none" spc="-2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4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F.3d</a:t>
            </a:r>
            <a:r>
              <a:rPr kumimoji="0" lang="en-US" sz="4800" b="1" i="0" u="none" strike="noStrike" kern="1200" cap="none" spc="-24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353 (</a:t>
            </a:r>
            <a:r>
              <a:rPr kumimoji="0" lang="en-US" sz="48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3d </a:t>
            </a:r>
            <a:r>
              <a:rPr kumimoji="0" lang="en-US" sz="4800" b="1" i="0" u="none" strike="noStrike" kern="1200" cap="none" spc="-4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Cir.</a:t>
            </a:r>
            <a:r>
              <a:rPr kumimoji="0" lang="en-US" sz="4800" b="1" i="0" u="none" strike="noStrike" kern="1200" cap="none" spc="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800" b="1" i="0" u="none" strike="noStrike" kern="1200" cap="none" spc="-2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2012</a:t>
            </a:r>
            <a:r>
              <a:rPr kumimoji="0" lang="en-US" sz="4800" b="1" i="0" u="none" strike="noStrike" kern="1200" cap="none" spc="-2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sz="32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310148" y="1257516"/>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310144" y="1426484"/>
            <a:ext cx="11354421" cy="5183470"/>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plain language of [42 C.F.R. § 422.108] suggests that the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Medicare Act treats MAOs the same way it treats the Medicare Trust Fund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purposes of recovery from any primary payer. In this circumstance, we are bound to defer to the duly-promulgated regulation of CMS”</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685 F.3d 353 at 366.</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MAOs spend less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providing coverage for their enrollees, as they will if they recover efficiently from primary payers,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Medicare Trust Fund does achieve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costsavings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685 F.3d 353 at 365.</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“MAOs can recover from primary payers efficiently with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private cause of action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double damages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does indeed advance the goals of the MA Program</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685 F.3d 353 at 365.</a:t>
            </a:r>
          </a:p>
        </p:txBody>
      </p:sp>
    </p:spTree>
    <p:extLst>
      <p:ext uri="{BB962C8B-B14F-4D97-AF65-F5344CB8AC3E}">
        <p14:creationId xmlns:p14="http://schemas.microsoft.com/office/powerpoint/2010/main" val="162262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970" y="160591"/>
            <a:ext cx="12382151" cy="738664"/>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660"/>
              </a:spcBef>
              <a:spcAft>
                <a:spcPts val="600"/>
              </a:spcAft>
              <a:buClrTx/>
              <a:buSzTx/>
              <a:buFontTx/>
              <a:buNone/>
              <a:tabLst>
                <a:tab pos="6042025" algn="l"/>
              </a:tabLst>
              <a:defRPr/>
            </a:pPr>
            <a:r>
              <a:rPr kumimoji="0" lang="en-US" sz="42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1st</a:t>
            </a:r>
            <a:r>
              <a:rPr kumimoji="0" lang="en-US" sz="4200" b="1" i="0" u="none" strike="noStrike" kern="1200" cap="none" spc="-27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2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Client:</a:t>
            </a:r>
            <a:r>
              <a:rPr kumimoji="0" lang="en-US" sz="4200" b="1" i="0" u="none" strike="noStrike" kern="1200" cap="none" spc="-27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2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Florida</a:t>
            </a:r>
            <a:r>
              <a:rPr kumimoji="0" lang="en-US" sz="4200" b="1" i="0" u="none" strike="noStrike" kern="1200" cap="none" spc="-27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2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Healthcare</a:t>
            </a:r>
            <a:r>
              <a:rPr kumimoji="0" lang="en-US" sz="4200" b="1" i="0" u="none" strike="noStrike" kern="1200" cap="none" spc="-27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2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Plus - </a:t>
            </a:r>
            <a:r>
              <a:rPr kumimoji="0" lang="en-US" sz="4200" b="1" i="0" u="none" strike="noStrike" kern="1200" cap="none" spc="-2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April</a:t>
            </a:r>
            <a:r>
              <a:rPr kumimoji="0" lang="en-US" sz="4200" b="1" i="0" u="none" strike="noStrike" kern="1200" cap="none" spc="-16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200" b="1" i="0" u="none" strike="noStrike" kern="1200" cap="none" spc="-5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2014</a:t>
            </a:r>
            <a:endParaRPr kumimoji="0" lang="en-US" sz="42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294245" y="1098490"/>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349901" y="1356723"/>
            <a:ext cx="10654907" cy="1859483"/>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Recovery’s predecessor entity, La Ley Recovery Systems, signs its first agreement with an MAO, Florida Healthcare Plus (“FHCP”).</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6AD4B0-8886-45B3-9576-356C1DB859CD}"/>
              </a:ext>
            </a:extLst>
          </p:cNvPr>
          <p:cNvSpPr txBox="1"/>
          <p:nvPr/>
        </p:nvSpPr>
        <p:spPr>
          <a:xfrm>
            <a:off x="179370" y="3342653"/>
            <a:ext cx="12382151" cy="830997"/>
          </a:xfrm>
          <a:prstGeom prst="rect">
            <a:avLst/>
          </a:prstGeom>
          <a:noFill/>
        </p:spPr>
        <p:txBody>
          <a:bodyPr wrap="square" rtlCol="0">
            <a:spAutoFit/>
          </a:bodyPr>
          <a:lstStyle/>
          <a:p>
            <a:pPr marL="111125" marR="0" lvl="0" indent="0" algn="l" defTabSz="914400" rtl="0" eaLnBrk="0" fontAlgn="auto" latinLnBrk="0" hangingPunct="0">
              <a:lnSpc>
                <a:spcPct val="100000"/>
              </a:lnSpc>
              <a:spcBef>
                <a:spcPts val="745"/>
              </a:spcBef>
              <a:spcAft>
                <a:spcPts val="680"/>
              </a:spcAft>
              <a:buClrTx/>
              <a:buSzTx/>
              <a:buFontTx/>
              <a:buNone/>
              <a:tabLst>
                <a:tab pos="5770245" algn="l"/>
              </a:tabLst>
              <a:defRPr/>
            </a:pPr>
            <a:r>
              <a:rPr kumimoji="0" lang="en-US" sz="48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 Recovery Created – </a:t>
            </a:r>
            <a:r>
              <a:rPr kumimoji="0" lang="en-US" sz="48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July 2014</a:t>
            </a:r>
            <a:endParaRPr kumimoji="0" lang="en-US" sz="32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72602E3F-33FD-4D78-81C2-FC1CF14B95B7}"/>
              </a:ext>
            </a:extLst>
          </p:cNvPr>
          <p:cNvCxnSpPr/>
          <p:nvPr/>
        </p:nvCxnSpPr>
        <p:spPr>
          <a:xfrm>
            <a:off x="294245" y="4216211"/>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C249AAE5-3470-49B7-822E-3430218AC811}"/>
              </a:ext>
            </a:extLst>
          </p:cNvPr>
          <p:cNvSpPr txBox="1"/>
          <p:nvPr/>
        </p:nvSpPr>
        <p:spPr>
          <a:xfrm>
            <a:off x="349901" y="4396112"/>
            <a:ext cx="10654907" cy="1490152"/>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First Lawsuit Filed - July 2014</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 files its first lawsuit against a primary payer, Allstate, in Florida state court.</a:t>
            </a:r>
          </a:p>
        </p:txBody>
      </p:sp>
    </p:spTree>
    <p:extLst>
      <p:ext uri="{BB962C8B-B14F-4D97-AF65-F5344CB8AC3E}">
        <p14:creationId xmlns:p14="http://schemas.microsoft.com/office/powerpoint/2010/main" val="3908582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14630" y="616247"/>
            <a:ext cx="12382151" cy="646331"/>
          </a:xfrm>
          <a:prstGeom prst="rect">
            <a:avLst/>
          </a:prstGeom>
          <a:noFill/>
        </p:spPr>
        <p:txBody>
          <a:bodyPr wrap="square" rtlCol="0">
            <a:spAutoFit/>
          </a:bodyPr>
          <a:lstStyle/>
          <a:p>
            <a:pPr marL="111125" marR="0" lvl="0" indent="0" algn="l" defTabSz="914400" rtl="0" eaLnBrk="0" fontAlgn="auto" latinLnBrk="0" hangingPunct="0">
              <a:lnSpc>
                <a:spcPct val="100000"/>
              </a:lnSpc>
              <a:spcBef>
                <a:spcPts val="745"/>
              </a:spcBef>
              <a:spcAft>
                <a:spcPts val="680"/>
              </a:spcAft>
              <a:buClrTx/>
              <a:buSzTx/>
              <a:buFontTx/>
              <a:buNone/>
              <a:tabLst>
                <a:tab pos="5770245" algn="l"/>
              </a:tabLst>
              <a:defRPr/>
            </a:pP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2nd</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3rd</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Clients:</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MCCI</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4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I.M.C. - </a:t>
            </a:r>
            <a:r>
              <a:rPr kumimoji="0" lang="en-US" sz="36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December</a:t>
            </a:r>
            <a:r>
              <a:rPr kumimoji="0" lang="en-US" sz="3600" b="1" i="0" u="none" strike="noStrike" kern="1200" cap="none" spc="-26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2014</a:t>
            </a:r>
            <a:endParaRPr kumimoji="0" lang="en-US" sz="36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524833" y="141654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524829" y="1724104"/>
            <a:ext cx="10654907" cy="1367041"/>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 signs its 2nd and 3rd agreements with MCCI and Interamerican Medical Centers (“IMC”).</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endParaRPr>
          </a:p>
        </p:txBody>
      </p:sp>
      <p:sp>
        <p:nvSpPr>
          <p:cNvPr id="5" name="TextBox 4">
            <a:extLst>
              <a:ext uri="{FF2B5EF4-FFF2-40B4-BE49-F238E27FC236}">
                <a16:creationId xmlns:a16="http://schemas.microsoft.com/office/drawing/2014/main" id="{F7307B4C-4BC4-4A47-A342-33E3594B4C99}"/>
              </a:ext>
            </a:extLst>
          </p:cNvPr>
          <p:cNvSpPr txBox="1"/>
          <p:nvPr/>
        </p:nvSpPr>
        <p:spPr>
          <a:xfrm>
            <a:off x="390125" y="3398698"/>
            <a:ext cx="12306651" cy="615553"/>
          </a:xfrm>
          <a:prstGeom prst="rect">
            <a:avLst/>
          </a:prstGeom>
          <a:noFill/>
        </p:spPr>
        <p:txBody>
          <a:bodyPr wrap="square" rtlCol="0">
            <a:spAutoFit/>
          </a:bodyPr>
          <a:lstStyle/>
          <a:p>
            <a:pPr marL="74295" marR="0" lvl="0" indent="0" algn="l" defTabSz="914400" rtl="0" eaLnBrk="0" fontAlgn="auto" latinLnBrk="0" hangingPunct="0">
              <a:lnSpc>
                <a:spcPct val="100000"/>
              </a:lnSpc>
              <a:spcBef>
                <a:spcPts val="360"/>
              </a:spcBef>
              <a:spcAft>
                <a:spcPts val="0"/>
              </a:spcAft>
              <a:buClrTx/>
              <a:buSzTx/>
              <a:buFontTx/>
              <a:buNone/>
              <a:tabLst>
                <a:tab pos="5631815" algn="l"/>
              </a:tabLst>
              <a:defRPr/>
            </a:pPr>
            <a:r>
              <a:rPr kumimoji="0" lang="en-US" sz="34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Duane</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Morris</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5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Law</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Firm</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Opinion</a:t>
            </a:r>
            <a:r>
              <a:rPr kumimoji="0" lang="en-US" sz="3400" b="1" i="0" u="none" strike="noStrike" kern="1200" cap="none" spc="-2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Letter - </a:t>
            </a:r>
            <a:r>
              <a:rPr kumimoji="0" lang="en-US" sz="34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January</a:t>
            </a:r>
            <a:r>
              <a:rPr kumimoji="0" lang="en-US" sz="3400" b="1" i="0" u="none" strike="noStrike" kern="1200" cap="none" spc="-26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4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2015</a:t>
            </a:r>
            <a:endParaRPr kumimoji="0" lang="en-US" sz="34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E7B2470-716E-47CC-8FE9-5EEF4F6ADA04}"/>
              </a:ext>
            </a:extLst>
          </p:cNvPr>
          <p:cNvCxnSpPr/>
          <p:nvPr/>
        </p:nvCxnSpPr>
        <p:spPr>
          <a:xfrm>
            <a:off x="597190" y="419394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FB488C8A-813B-4BAA-AEDC-7434D8B8B938}"/>
              </a:ext>
            </a:extLst>
          </p:cNvPr>
          <p:cNvSpPr txBox="1"/>
          <p:nvPr/>
        </p:nvSpPr>
        <p:spPr>
          <a:xfrm>
            <a:off x="524829" y="4373650"/>
            <a:ext cx="10654907" cy="1367041"/>
          </a:xfrm>
          <a:prstGeom prst="rect">
            <a:avLst/>
          </a:prstGeom>
        </p:spPr>
        <p:txBody>
          <a:bodyPr vert="horz" wrap="square" lIns="0" tIns="12700" rIns="0" bIns="0" rtlCol="0">
            <a:spAutoFit/>
          </a:bodyPr>
          <a:lstStyle/>
          <a:p>
            <a:pPr marL="77470" marR="0" lvl="0" indent="0" algn="l" defTabSz="914400" rtl="0" eaLnBrk="0" fontAlgn="auto" latinLnBrk="0" hangingPunct="0">
              <a:lnSpc>
                <a:spcPct val="100000"/>
              </a:lnSpc>
              <a:spcBef>
                <a:spcPts val="640"/>
              </a:spcBef>
              <a:spcAft>
                <a:spcPts val="0"/>
              </a:spcAft>
              <a:buClrTx/>
              <a:buSzTx/>
              <a:buFontTx/>
              <a:buNone/>
              <a:tabLst/>
              <a:defRPr/>
            </a:pP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Christopher </a:t>
            </a:r>
            <a:r>
              <a:rPr kumimoji="0" lang="en-US" sz="3200" b="0" i="0" u="none" strike="noStrike" kern="1200" cap="none" spc="0" normalizeH="0" baseline="0" noProof="0" dirty="0" err="1">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Crosswhite</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of Duane Morris provides an opinion on MSP law.</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aleway" panose="020B0503030101060003" pitchFamily="34" charset="0"/>
              <a:ea typeface="+mn-ea"/>
              <a:cs typeface="+mn-cs"/>
            </a:endParaRPr>
          </a:p>
        </p:txBody>
      </p:sp>
    </p:spTree>
    <p:extLst>
      <p:ext uri="{BB962C8B-B14F-4D97-AF65-F5344CB8AC3E}">
        <p14:creationId xmlns:p14="http://schemas.microsoft.com/office/powerpoint/2010/main" val="324468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14626" y="683396"/>
            <a:ext cx="9980322" cy="784830"/>
          </a:xfrm>
          <a:prstGeom prst="rect">
            <a:avLst/>
          </a:prstGeom>
          <a:noFill/>
        </p:spPr>
        <p:txBody>
          <a:bodyPr wrap="square" rtlCol="0">
            <a:spAutoFit/>
          </a:bodyPr>
          <a:lstStyle/>
          <a:p>
            <a:pPr marL="111125" marR="0" lvl="0" indent="0" algn="l" defTabSz="914400" rtl="0" eaLnBrk="0" fontAlgn="auto" latinLnBrk="0" hangingPunct="0">
              <a:lnSpc>
                <a:spcPct val="100000"/>
              </a:lnSpc>
              <a:spcBef>
                <a:spcPts val="745"/>
              </a:spcBef>
              <a:spcAft>
                <a:spcPts val="680"/>
              </a:spcAft>
              <a:buClrTx/>
              <a:buSzTx/>
              <a:buFontTx/>
              <a:buNone/>
              <a:tabLst>
                <a:tab pos="5770245" algn="l"/>
              </a:tabLst>
              <a:defRPr/>
            </a:pPr>
            <a:r>
              <a:rPr kumimoji="0" lang="en-US" sz="45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Mintz,</a:t>
            </a:r>
            <a:r>
              <a:rPr kumimoji="0" lang="en-US" sz="4500" b="1" i="0" u="none" strike="noStrike" kern="1200" cap="none" spc="-28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Levin</a:t>
            </a:r>
            <a:r>
              <a:rPr kumimoji="0" lang="en-US" sz="4500" b="1" i="0" u="none" strike="noStrike" kern="1200" cap="none" spc="-28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5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Law</a:t>
            </a:r>
            <a:r>
              <a:rPr kumimoji="0" lang="en-US" sz="4500" b="1" i="0" u="none" strike="noStrike" kern="1200" cap="none" spc="-28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1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Firm - </a:t>
            </a:r>
            <a:r>
              <a:rPr kumimoji="0" lang="en-US" sz="45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January</a:t>
            </a:r>
            <a:r>
              <a:rPr kumimoji="0" lang="en-US" sz="4500" b="1" i="0" u="none" strike="noStrike" kern="1200" cap="none" spc="-26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2015</a:t>
            </a:r>
            <a:endParaRPr kumimoji="0" lang="en-US" sz="45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500975" y="1525094"/>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500973" y="1692066"/>
            <a:ext cx="10754919" cy="1448294"/>
          </a:xfrm>
          <a:prstGeom prst="rect">
            <a:avLst/>
          </a:prstGeom>
        </p:spPr>
        <p:txBody>
          <a:bodyPr vert="horz" wrap="square" lIns="0" tIns="12700" rIns="0" bIns="0" rtlCol="0">
            <a:spAutoFit/>
          </a:bodyPr>
          <a:lstStyle/>
          <a:p>
            <a:pPr marL="88265" marR="0" lvl="0" indent="0" algn="just" defTabSz="914400" rtl="0" eaLnBrk="0" fontAlgn="auto" latinLnBrk="0" hangingPunct="0">
              <a:lnSpc>
                <a:spcPct val="97000"/>
              </a:lnSpc>
              <a:spcBef>
                <a:spcPts val="565"/>
              </a:spcBef>
              <a:spcAft>
                <a:spcPts val="0"/>
              </a:spcAft>
              <a:buClrTx/>
              <a:buSzTx/>
              <a:buFontTx/>
              <a:buNone/>
              <a:tabLst/>
              <a:defRPr/>
            </a:pP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team</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attorneys</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law</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firm</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Mintz,</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Levin,</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Cohn,</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Ferris,</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err="1">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Glovsky</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err="1">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Popeo</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P.C.</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hired</a:t>
            </a:r>
            <a:r>
              <a:rPr kumimoji="0" lang="en-US" sz="3200" b="0" i="0" u="none" strike="noStrike" kern="1200" cap="none" spc="-195"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vet</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MSP</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Recovery’s</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business</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model</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MSP</a:t>
            </a:r>
            <a:r>
              <a:rPr kumimoji="0" lang="en-US" sz="3200" b="0" i="0" u="none" strike="noStrike" kern="1200" cap="none" spc="-3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law.</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31F037A-BEEB-40E2-AE22-94791DEEC586}"/>
              </a:ext>
            </a:extLst>
          </p:cNvPr>
          <p:cNvSpPr txBox="1"/>
          <p:nvPr/>
        </p:nvSpPr>
        <p:spPr>
          <a:xfrm>
            <a:off x="314626" y="3822060"/>
            <a:ext cx="9883607" cy="784830"/>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5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Holland &amp;</a:t>
            </a:r>
            <a:r>
              <a:rPr kumimoji="0" lang="en-US" sz="4500" b="1" i="0" u="none" strike="noStrike" kern="1200" cap="none" spc="-20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Knight</a:t>
            </a:r>
            <a:r>
              <a:rPr kumimoji="0" lang="en-US" sz="4500" b="1" i="0" u="none" strike="noStrike" kern="1200" cap="none" spc="-20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5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Law - </a:t>
            </a:r>
            <a:r>
              <a:rPr kumimoji="0" lang="en-US" sz="4500" b="1" i="0" u="none" strike="noStrike" kern="1200" cap="none" spc="-1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April</a:t>
            </a:r>
            <a:r>
              <a:rPr kumimoji="0" lang="en-US" sz="4500" b="1" i="0" u="none" strike="noStrike" kern="1200" cap="none" spc="-28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45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2015</a:t>
            </a:r>
            <a:endParaRPr kumimoji="0" lang="en-US" sz="45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EAE52A12-8ED3-43E8-9419-F271B395186C}"/>
              </a:ext>
            </a:extLst>
          </p:cNvPr>
          <p:cNvCxnSpPr/>
          <p:nvPr/>
        </p:nvCxnSpPr>
        <p:spPr>
          <a:xfrm>
            <a:off x="500976" y="4597399"/>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0" name="object 9">
            <a:extLst>
              <a:ext uri="{FF2B5EF4-FFF2-40B4-BE49-F238E27FC236}">
                <a16:creationId xmlns:a16="http://schemas.microsoft.com/office/drawing/2014/main" id="{2A28AE1D-ADB5-46FA-BD0E-5FC0DFC46EB2}"/>
              </a:ext>
            </a:extLst>
          </p:cNvPr>
          <p:cNvSpPr txBox="1"/>
          <p:nvPr/>
        </p:nvSpPr>
        <p:spPr>
          <a:xfrm>
            <a:off x="508921" y="4623247"/>
            <a:ext cx="10654907" cy="874598"/>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 retains Maria Currier, from Holland &amp; Knight, to analyze its assignment agreements with its assignors.</a:t>
            </a:r>
          </a:p>
        </p:txBody>
      </p:sp>
    </p:spTree>
    <p:extLst>
      <p:ext uri="{BB962C8B-B14F-4D97-AF65-F5344CB8AC3E}">
        <p14:creationId xmlns:p14="http://schemas.microsoft.com/office/powerpoint/2010/main" val="2598423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1137BC-6767-42FD-B4E3-04D28DA9095A}"/>
              </a:ext>
            </a:extLst>
          </p:cNvPr>
          <p:cNvSpPr txBox="1"/>
          <p:nvPr/>
        </p:nvSpPr>
        <p:spPr>
          <a:xfrm>
            <a:off x="243066" y="3429000"/>
            <a:ext cx="11335563" cy="784830"/>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5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Acknowledgment Letters - </a:t>
            </a:r>
            <a:r>
              <a:rPr kumimoji="0" lang="en-US" sz="45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February 2016</a:t>
            </a:r>
            <a:endParaRPr kumimoji="0" lang="en-US" sz="45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EBC74D7B-48C6-42F7-93EA-856D95C488AD}"/>
              </a:ext>
            </a:extLst>
          </p:cNvPr>
          <p:cNvCxnSpPr/>
          <p:nvPr/>
        </p:nvCxnSpPr>
        <p:spPr>
          <a:xfrm>
            <a:off x="508930" y="4370483"/>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89D0DADA-15DC-485F-BE33-8D24898B6867}"/>
              </a:ext>
            </a:extLst>
          </p:cNvPr>
          <p:cNvSpPr txBox="1"/>
          <p:nvPr/>
        </p:nvSpPr>
        <p:spPr>
          <a:xfrm>
            <a:off x="508925" y="4563369"/>
            <a:ext cx="10654907" cy="1305486"/>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 transmits assignment acknowledgement letters to its assignors to reconfirm that they have assigned all of their recovery rights to MSP Recovery.</a:t>
            </a:r>
          </a:p>
        </p:txBody>
      </p:sp>
      <p:sp>
        <p:nvSpPr>
          <p:cNvPr id="8" name="TextBox 7">
            <a:extLst>
              <a:ext uri="{FF2B5EF4-FFF2-40B4-BE49-F238E27FC236}">
                <a16:creationId xmlns:a16="http://schemas.microsoft.com/office/drawing/2014/main" id="{3648A199-CF39-4968-ADEE-A0017CE69F08}"/>
              </a:ext>
            </a:extLst>
          </p:cNvPr>
          <p:cNvSpPr txBox="1"/>
          <p:nvPr/>
        </p:nvSpPr>
        <p:spPr>
          <a:xfrm>
            <a:off x="314630" y="1249580"/>
            <a:ext cx="11263999" cy="646331"/>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FTI’s</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2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Analysis</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2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Recovery’s</a:t>
            </a:r>
            <a:r>
              <a:rPr kumimoji="0" lang="en-US" sz="3600" b="1" i="0" u="none" strike="noStrike" kern="1200" cap="none" spc="-25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75"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Data - </a:t>
            </a:r>
            <a:r>
              <a:rPr kumimoji="0" lang="en-US" sz="36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December</a:t>
            </a:r>
            <a:r>
              <a:rPr kumimoji="0" lang="en-US" sz="3600" b="1" i="0" u="none" strike="noStrike" kern="1200" cap="none" spc="-295"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600" b="1"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2015</a:t>
            </a:r>
            <a:endParaRPr kumimoji="0" lang="en-US" sz="36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5B61832B-3A67-42B4-9A4D-3C5EAFB63E13}"/>
              </a:ext>
            </a:extLst>
          </p:cNvPr>
          <p:cNvCxnSpPr/>
          <p:nvPr/>
        </p:nvCxnSpPr>
        <p:spPr>
          <a:xfrm>
            <a:off x="500978" y="2029459"/>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0" name="object 9">
            <a:extLst>
              <a:ext uri="{FF2B5EF4-FFF2-40B4-BE49-F238E27FC236}">
                <a16:creationId xmlns:a16="http://schemas.microsoft.com/office/drawing/2014/main" id="{BB1A052E-BB8E-42B8-BA80-F8AA0EA019EC}"/>
              </a:ext>
            </a:extLst>
          </p:cNvPr>
          <p:cNvSpPr txBox="1"/>
          <p:nvPr/>
        </p:nvSpPr>
        <p:spPr>
          <a:xfrm>
            <a:off x="415293" y="2163020"/>
            <a:ext cx="10748539" cy="443711"/>
          </a:xfrm>
          <a:prstGeom prst="rect">
            <a:avLst/>
          </a:prstGeom>
        </p:spPr>
        <p:txBody>
          <a:bodyPr vert="horz" wrap="square" lIns="0" tIns="12700" rIns="0" bIns="0" rtlCol="0">
            <a:spAutoFit/>
          </a:bodyPr>
          <a:lstStyle/>
          <a:p>
            <a:pPr marL="135255" marR="0" lvl="0" indent="0" algn="l" defTabSz="914400" rtl="0" eaLnBrk="0" fontAlgn="auto" latinLnBrk="0" hangingPunct="0">
              <a:lnSpc>
                <a:spcPct val="100000"/>
              </a:lnSpc>
              <a:spcBef>
                <a:spcPts val="540"/>
              </a:spcBef>
              <a:spcAft>
                <a:spcPts val="0"/>
              </a:spcAft>
              <a:buClrTx/>
              <a:buSzTx/>
              <a:buFontTx/>
              <a:buNone/>
              <a:tabLst/>
              <a:defRPr/>
            </a:pPr>
            <a:r>
              <a:rPr kumimoji="0" lang="en-US" sz="2800" b="0" i="0" u="none" strike="noStrike" kern="1200" cap="none" spc="0" normalizeH="0" baseline="0" noProof="0" dirty="0">
                <a:ln>
                  <a:noFill/>
                </a:ln>
                <a:solidFill>
                  <a:srgbClr val="231F2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FTI spends several weeks auditing MSP Recovery’s data.</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889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2291" y="647857"/>
            <a:ext cx="12382151" cy="646331"/>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6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KPMG Evaluates MSP Recovery’s Data - </a:t>
            </a:r>
            <a:r>
              <a:rPr kumimoji="0" lang="en-US" sz="36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May 2016</a:t>
            </a:r>
            <a:endParaRPr kumimoji="0" lang="en-US" sz="36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636593" y="1290315"/>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636589" y="1602411"/>
            <a:ext cx="10654907" cy="505267"/>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KPMG spends several weeks auditing MSP Recovery’s data.</a:t>
            </a:r>
          </a:p>
        </p:txBody>
      </p:sp>
      <p:sp>
        <p:nvSpPr>
          <p:cNvPr id="5" name="TextBox 4">
            <a:extLst>
              <a:ext uri="{FF2B5EF4-FFF2-40B4-BE49-F238E27FC236}">
                <a16:creationId xmlns:a16="http://schemas.microsoft.com/office/drawing/2014/main" id="{35592BB3-F612-40CE-A2BE-467B0C2443A4}"/>
              </a:ext>
            </a:extLst>
          </p:cNvPr>
          <p:cNvSpPr txBox="1"/>
          <p:nvPr/>
        </p:nvSpPr>
        <p:spPr>
          <a:xfrm>
            <a:off x="442291" y="2884679"/>
            <a:ext cx="12382151" cy="584776"/>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State of Florida Audits MSP Recovery’s Data - </a:t>
            </a:r>
            <a:r>
              <a:rPr kumimoji="0" lang="en-US" sz="32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May-June 2016</a:t>
            </a:r>
            <a:endParaRPr kumimoji="0" lang="en-US" sz="32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7C1574DF-2412-40C4-86A8-D7C5B72F728D}"/>
              </a:ext>
            </a:extLst>
          </p:cNvPr>
          <p:cNvCxnSpPr/>
          <p:nvPr/>
        </p:nvCxnSpPr>
        <p:spPr>
          <a:xfrm>
            <a:off x="636593" y="3468420"/>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7" name="object 9">
            <a:extLst>
              <a:ext uri="{FF2B5EF4-FFF2-40B4-BE49-F238E27FC236}">
                <a16:creationId xmlns:a16="http://schemas.microsoft.com/office/drawing/2014/main" id="{23EAF8F1-FDF9-424D-991B-2B3966EDA9FE}"/>
              </a:ext>
            </a:extLst>
          </p:cNvPr>
          <p:cNvSpPr txBox="1"/>
          <p:nvPr/>
        </p:nvSpPr>
        <p:spPr>
          <a:xfrm>
            <a:off x="636589" y="3780512"/>
            <a:ext cx="10654907" cy="1736373"/>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State of Florida personnel spent several weeks auditing MSP Recovery’s data in connection with MSP Recovery purchasing claims from the State. The State approves MSP Recovery’s purchase of said claims after the audit.</a:t>
            </a:r>
          </a:p>
        </p:txBody>
      </p:sp>
    </p:spTree>
    <p:extLst>
      <p:ext uri="{BB962C8B-B14F-4D97-AF65-F5344CB8AC3E}">
        <p14:creationId xmlns:p14="http://schemas.microsoft.com/office/powerpoint/2010/main" val="106333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0BEFE-2138-4FFB-AA7B-30677617C038}"/>
              </a:ext>
            </a:extLst>
          </p:cNvPr>
          <p:cNvPicPr>
            <a:picLocks noChangeAspect="1"/>
          </p:cNvPicPr>
          <p:nvPr/>
        </p:nvPicPr>
        <p:blipFill>
          <a:blip r:embed="rId2"/>
          <a:stretch>
            <a:fillRect/>
          </a:stretch>
        </p:blipFill>
        <p:spPr>
          <a:xfrm>
            <a:off x="0" y="68241"/>
            <a:ext cx="12192000" cy="6392333"/>
          </a:xfrm>
          <a:prstGeom prst="rect">
            <a:avLst/>
          </a:prstGeom>
        </p:spPr>
      </p:pic>
    </p:spTree>
    <p:extLst>
      <p:ext uri="{BB962C8B-B14F-4D97-AF65-F5344CB8AC3E}">
        <p14:creationId xmlns:p14="http://schemas.microsoft.com/office/powerpoint/2010/main" val="3641591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6774" y="138211"/>
            <a:ext cx="8844725" cy="1128514"/>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Humana v. Western Heritage (</a:t>
            </a:r>
            <a:r>
              <a:rPr kumimoji="0" lang="en-US" sz="32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11th Cir. 2016</a:t>
            </a: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August 8, 2016</a:t>
            </a:r>
            <a:endParaRPr kumimoji="0" lang="en-US" sz="32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858788" y="129469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616775" y="1412421"/>
            <a:ext cx="11282860" cy="5183470"/>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MSP Recovery Prevails as an Amicus.</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conclude that paragraph (3)(A), the MSP private cause of action, permits an MAO to sue a primary plan that fails to reimburse an MAO's secondary payment…”</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“a plaintiff is entitled to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summary judgment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a § 1395y(b)(3)(A) claim when there is no genuine issue of material fact regarding (1) the defendant’s status as a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primary plan</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 the defendant's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failure to provide for primary payment </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or appropriate reimbursement; and (3) the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damages</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amount.”</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“Western also disputes the damages amount . . . . Before Western settled with the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Reales</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Humana issued to Ms.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Reale</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 Organization Determination for $19,155.41. </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 </a:t>
            </a:r>
            <a:r>
              <a:rPr kumimoji="0" lang="en-US" sz="22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Reale</a:t>
            </a: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entitled to administratively appeal that amount but did not</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See 42 U.S.C. § 1395w-22(g). The amount that Humana may recover is therefore fixed, at least as to Ms.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Reale</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844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96291" y="284544"/>
            <a:ext cx="9133509" cy="1128514"/>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 Recovery v. Allstate</a:t>
            </a:r>
            <a:r>
              <a:rPr lang="en-US" sz="3200" b="1" spc="30" dirty="0">
                <a:solidFill>
                  <a:srgbClr val="040505"/>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32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11th Cir. 2016</a:t>
            </a:r>
            <a:r>
              <a:rPr kumimoji="0" lang="en-US" sz="32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t>
            </a: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August 30, 2016</a:t>
            </a:r>
            <a:endParaRPr kumimoji="0" lang="en-US" sz="32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890593" y="151012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890589" y="1769462"/>
            <a:ext cx="10654907" cy="2782813"/>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regulations explicitly list the means by which responsibility for payment may be demonstrated, including a judgment or “other means, including but not limited to a settlement, award, or contractual obligation.”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Id</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 411.22(b). The regulations thus specifically permit demonstration of responsibility by means of a contractual obligation”</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“FHCP assigned to Plaintiffs here a claim created by statute, one that is entirely separate from its contract with Medicare. Because FHCP did not assign its contract with the government, or any interest therein, the assignment is not prohibited by § 6305, and IDS's standing argument must fail.”</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4214C8D-26A4-46FC-82F7-86CFC9F99B5A}"/>
              </a:ext>
            </a:extLst>
          </p:cNvPr>
          <p:cNvPicPr>
            <a:picLocks noChangeAspect="1"/>
          </p:cNvPicPr>
          <p:nvPr/>
        </p:nvPicPr>
        <p:blipFill>
          <a:blip r:embed="rId2"/>
          <a:stretch>
            <a:fillRect/>
          </a:stretch>
        </p:blipFill>
        <p:spPr>
          <a:xfrm>
            <a:off x="3381869" y="4764142"/>
            <a:ext cx="5428273" cy="1941207"/>
          </a:xfrm>
          <a:prstGeom prst="rect">
            <a:avLst/>
          </a:prstGeom>
        </p:spPr>
      </p:pic>
    </p:spTree>
    <p:extLst>
      <p:ext uri="{BB962C8B-B14F-4D97-AF65-F5344CB8AC3E}">
        <p14:creationId xmlns:p14="http://schemas.microsoft.com/office/powerpoint/2010/main" val="4271729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3067" y="85299"/>
            <a:ext cx="12382151" cy="707886"/>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0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Evidentiary Hearing - </a:t>
            </a:r>
            <a:r>
              <a:rPr kumimoji="0" lang="en-US" sz="40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September 26-27, 2016</a:t>
            </a:r>
            <a:endParaRPr kumimoji="0" lang="en-US" sz="40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445320" y="899707"/>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508929" y="1068671"/>
            <a:ext cx="11314665" cy="874598"/>
          </a:xfrm>
          <a:prstGeom prst="rect">
            <a:avLst/>
          </a:prstGeom>
        </p:spPr>
        <p:txBody>
          <a:bodyPr vert="horz" wrap="square" lIns="0" tIns="12700" rIns="0" bIns="0" rtlCol="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Judge Antonio </a:t>
            </a:r>
            <a:r>
              <a:rPr kumimoji="0" lang="en-US" sz="280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Arzola</a:t>
            </a: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recognizes that automobile insurers have a problem, as they fail to properly identify and repay Medicare properly.</a:t>
            </a:r>
          </a:p>
        </p:txBody>
      </p:sp>
      <p:pic>
        <p:nvPicPr>
          <p:cNvPr id="3" name="Picture 2">
            <a:extLst>
              <a:ext uri="{FF2B5EF4-FFF2-40B4-BE49-F238E27FC236}">
                <a16:creationId xmlns:a16="http://schemas.microsoft.com/office/drawing/2014/main" id="{4CF45AEA-5B45-4450-B4B1-05C6FB044A20}"/>
              </a:ext>
            </a:extLst>
          </p:cNvPr>
          <p:cNvPicPr>
            <a:picLocks noChangeAspect="1"/>
          </p:cNvPicPr>
          <p:nvPr/>
        </p:nvPicPr>
        <p:blipFill>
          <a:blip r:embed="rId2"/>
          <a:stretch>
            <a:fillRect/>
          </a:stretch>
        </p:blipFill>
        <p:spPr>
          <a:xfrm>
            <a:off x="508930" y="2233495"/>
            <a:ext cx="7131551" cy="2847584"/>
          </a:xfrm>
          <a:prstGeom prst="rect">
            <a:avLst/>
          </a:prstGeom>
        </p:spPr>
      </p:pic>
      <p:pic>
        <p:nvPicPr>
          <p:cNvPr id="4" name="Picture 3">
            <a:extLst>
              <a:ext uri="{FF2B5EF4-FFF2-40B4-BE49-F238E27FC236}">
                <a16:creationId xmlns:a16="http://schemas.microsoft.com/office/drawing/2014/main" id="{A35A21B7-5270-4430-A5E3-C88E0F14919C}"/>
              </a:ext>
            </a:extLst>
          </p:cNvPr>
          <p:cNvPicPr>
            <a:picLocks noChangeAspect="1"/>
          </p:cNvPicPr>
          <p:nvPr/>
        </p:nvPicPr>
        <p:blipFill>
          <a:blip r:embed="rId3"/>
          <a:stretch>
            <a:fillRect/>
          </a:stretch>
        </p:blipFill>
        <p:spPr>
          <a:xfrm>
            <a:off x="545429" y="5126039"/>
            <a:ext cx="7058547" cy="1607697"/>
          </a:xfrm>
          <a:prstGeom prst="rect">
            <a:avLst/>
          </a:prstGeom>
        </p:spPr>
      </p:pic>
      <p:sp>
        <p:nvSpPr>
          <p:cNvPr id="5" name="TextBox 4">
            <a:extLst>
              <a:ext uri="{FF2B5EF4-FFF2-40B4-BE49-F238E27FC236}">
                <a16:creationId xmlns:a16="http://schemas.microsoft.com/office/drawing/2014/main" id="{898AEE0A-7EC1-4710-B889-9AAD23E8E3C3}"/>
              </a:ext>
            </a:extLst>
          </p:cNvPr>
          <p:cNvSpPr txBox="1"/>
          <p:nvPr/>
        </p:nvSpPr>
        <p:spPr>
          <a:xfrm>
            <a:off x="8121407" y="2112236"/>
            <a:ext cx="3131388" cy="41549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is a system that is - - the way its set up, its bound for failure .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 mean, its like there doesn’t  seem to be any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communication or coordination at all.  It’s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 don’t know. I mean, it sounds like a disaster .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Judge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Arzola</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512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7165" y="161925"/>
            <a:ext cx="12382151" cy="784830"/>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5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Assignment Agreements</a:t>
            </a:r>
            <a:endParaRPr kumimoji="0" lang="en-US" sz="45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413514" y="111439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59F7F-062C-4353-9537-0692D70A4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14" y="1765473"/>
            <a:ext cx="11213499" cy="4133271"/>
          </a:xfrm>
          <a:prstGeom prst="rect">
            <a:avLst/>
          </a:prstGeom>
        </p:spPr>
      </p:pic>
    </p:spTree>
    <p:extLst>
      <p:ext uri="{BB962C8B-B14F-4D97-AF65-F5344CB8AC3E}">
        <p14:creationId xmlns:p14="http://schemas.microsoft.com/office/powerpoint/2010/main" val="247284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18767" y="94781"/>
            <a:ext cx="12382151" cy="1190069"/>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MAO-MSO Recovery II, LLC, et al. </a:t>
            </a: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v. Mercury General - </a:t>
            </a:r>
            <a:r>
              <a:rPr kumimoji="0" lang="en-US" sz="34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May 2018</a:t>
            </a:r>
            <a:endParaRPr kumimoji="0" lang="en-US" sz="34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643293" y="1385863"/>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643293" y="1405469"/>
            <a:ext cx="10654907" cy="2228815"/>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 landmark decision for MSP Recovery, the Court denied Mercury General’s motion to dismiss, notably holding that MSOs and IPAs, considered "first-tier" or "downstream" entities under the MSPA, would suffer the same injury as an MAO when a primary payer failed to pay or reimburse them, and as such these entities have the same ability to assert a private right of action under the statutes as MAOs as "secondary payers." </a:t>
            </a:r>
          </a:p>
        </p:txBody>
      </p:sp>
      <p:pic>
        <p:nvPicPr>
          <p:cNvPr id="3" name="Picture 2">
            <a:extLst>
              <a:ext uri="{FF2B5EF4-FFF2-40B4-BE49-F238E27FC236}">
                <a16:creationId xmlns:a16="http://schemas.microsoft.com/office/drawing/2014/main" id="{8285B1FB-9DD6-4A25-8EE8-1B75BC3F3E7D}"/>
              </a:ext>
            </a:extLst>
          </p:cNvPr>
          <p:cNvPicPr>
            <a:picLocks noChangeAspect="1"/>
          </p:cNvPicPr>
          <p:nvPr/>
        </p:nvPicPr>
        <p:blipFill>
          <a:blip r:embed="rId2"/>
          <a:stretch>
            <a:fillRect/>
          </a:stretch>
        </p:blipFill>
        <p:spPr>
          <a:xfrm>
            <a:off x="3184368" y="3849670"/>
            <a:ext cx="5823264" cy="2903468"/>
          </a:xfrm>
          <a:prstGeom prst="rect">
            <a:avLst/>
          </a:prstGeom>
        </p:spPr>
      </p:pic>
    </p:spTree>
    <p:extLst>
      <p:ext uri="{BB962C8B-B14F-4D97-AF65-F5344CB8AC3E}">
        <p14:creationId xmlns:p14="http://schemas.microsoft.com/office/powerpoint/2010/main" val="376497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5144" y="79703"/>
            <a:ext cx="12382151" cy="1190069"/>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 Recovery Claims, Series LLC, et al. </a:t>
            </a: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v. Farmers Insurance Exchange - </a:t>
            </a:r>
            <a:r>
              <a:rPr kumimoji="0" lang="en-US" sz="34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August 2018</a:t>
            </a:r>
            <a:endParaRPr kumimoji="0" lang="en-US" sz="34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722813" y="1472201"/>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722809" y="1674647"/>
            <a:ext cx="10654907" cy="2228815"/>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Following the May 2018 Mercury General decision, the Court held that first-tier and downstream entities would suffer the same injury as MAOs when a primary payer filed to pay or reimburse them, and thus had standing to sue under the MSP Act’s private cause of action.  Notably, after scrutinizing the MSP Act language, the Court rejected conflicting opinions, finding that the MSP Act’s private cause of action did not limit the types of entities that may bring suit. </a:t>
            </a:r>
          </a:p>
        </p:txBody>
      </p:sp>
      <p:pic>
        <p:nvPicPr>
          <p:cNvPr id="2" name="Picture 1">
            <a:extLst>
              <a:ext uri="{FF2B5EF4-FFF2-40B4-BE49-F238E27FC236}">
                <a16:creationId xmlns:a16="http://schemas.microsoft.com/office/drawing/2014/main" id="{B1C288AB-5F48-4BF5-BC5D-E88A8BB85C7D}"/>
              </a:ext>
            </a:extLst>
          </p:cNvPr>
          <p:cNvPicPr>
            <a:picLocks noChangeAspect="1"/>
          </p:cNvPicPr>
          <p:nvPr/>
        </p:nvPicPr>
        <p:blipFill>
          <a:blip r:embed="rId2"/>
          <a:stretch>
            <a:fillRect/>
          </a:stretch>
        </p:blipFill>
        <p:spPr>
          <a:xfrm>
            <a:off x="2838947" y="4033394"/>
            <a:ext cx="6514108" cy="2744919"/>
          </a:xfrm>
          <a:prstGeom prst="rect">
            <a:avLst/>
          </a:prstGeom>
        </p:spPr>
      </p:pic>
    </p:spTree>
    <p:extLst>
      <p:ext uri="{BB962C8B-B14F-4D97-AF65-F5344CB8AC3E}">
        <p14:creationId xmlns:p14="http://schemas.microsoft.com/office/powerpoint/2010/main" val="1526447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9136" y="274466"/>
            <a:ext cx="12700933" cy="615553"/>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MAO-MSO Recovery II, LLC v. GEICO - </a:t>
            </a:r>
            <a:r>
              <a:rPr kumimoji="0" lang="en-US" sz="34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October 2018</a:t>
            </a:r>
            <a:endParaRPr kumimoji="0" lang="en-US" sz="34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341149" y="979220"/>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768549" y="1483602"/>
            <a:ext cx="10654907" cy="3890809"/>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an October 11, 2018 Letter Order, Judge Grimm informed defendant GEICO that producing data directly to Plaintiffs would produce the same result as Plaintiff examining the electronic database pursuant to Rule 34(a)(1)(A), yet in a more efficient manner, exposing less confidential information, and that arguments of privacy and burdensome would not support defendant's objection. </a:t>
            </a:r>
          </a:p>
        </p:txBody>
      </p:sp>
    </p:spTree>
    <p:extLst>
      <p:ext uri="{BB962C8B-B14F-4D97-AF65-F5344CB8AC3E}">
        <p14:creationId xmlns:p14="http://schemas.microsoft.com/office/powerpoint/2010/main" val="1134130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83336" y="249066"/>
            <a:ext cx="9870363" cy="1282402"/>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0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MAO-MSO Recovery II, LLC v. GEICO</a:t>
            </a:r>
            <a:r>
              <a:rPr kumimoji="0" lang="en-US" sz="3400" b="1" i="0" u="none" strike="noStrike" kern="1200" cap="none" spc="30" normalizeH="0" baseline="0" noProof="0" dirty="0">
                <a:ln>
                  <a:noFill/>
                </a:ln>
                <a:solidFill>
                  <a:srgbClr val="040505"/>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lang="en-US" sz="3400" b="1" spc="30" dirty="0">
              <a:solidFill>
                <a:srgbClr val="040505"/>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400" b="1" i="0" u="none" strike="noStrike" kern="1200" cap="none" spc="3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April 16, 2019</a:t>
            </a:r>
            <a:endParaRPr kumimoji="0" lang="en-US" sz="3400" b="0" i="0" u="none" strike="noStrike" kern="1200" cap="none" spc="0" normalizeH="0" baseline="0" noProof="0" dirty="0">
              <a:ln>
                <a:noFill/>
              </a:ln>
              <a:solidFill>
                <a:srgbClr val="42B4E6"/>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p:cNvCxnSpPr/>
          <p:nvPr/>
        </p:nvCxnSpPr>
        <p:spPr>
          <a:xfrm>
            <a:off x="899949" y="147222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899949" y="1864602"/>
            <a:ext cx="10654907" cy="4444807"/>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After numerous hearings, the Special Master in the matter, upon conversations with Judge Grimm, held that GEICO and all of its affiliates are to turn over all of their data to a third party vendor to match with MSP Recovery’s data to identify recoverable claims.</a:t>
            </a:r>
          </a:p>
          <a:p>
            <a:pPr marL="0" marR="0" lvl="0" indent="0" algn="just" defTabSz="914400" rtl="0" eaLnBrk="0" fontAlgn="auto" latinLnBrk="0" hangingPunct="0">
              <a:lnSpc>
                <a:spcPct val="100000"/>
              </a:lnSpc>
              <a:spcBef>
                <a:spcPts val="0"/>
              </a:spcBef>
              <a:spcAft>
                <a:spcPts val="0"/>
              </a:spcAft>
              <a:buClrTx/>
              <a:buSzTx/>
              <a:buFontTx/>
              <a:buNone/>
              <a:tabLst/>
              <a:defRPr/>
            </a:pPr>
            <a:endParaRPr lang="en-US" sz="3600" dirty="0">
              <a:solidFill>
                <a:prstClr val="black"/>
              </a:solidFill>
              <a:latin typeface="Times New Roman" panose="02020603050405020304" pitchFamily="18" charset="0"/>
              <a:cs typeface="Times New Roman" panose="02020603050405020304"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parties have since hired Alvarez &amp; Marsal and are working through this process.</a:t>
            </a:r>
          </a:p>
        </p:txBody>
      </p:sp>
    </p:spTree>
    <p:extLst>
      <p:ext uri="{BB962C8B-B14F-4D97-AF65-F5344CB8AC3E}">
        <p14:creationId xmlns:p14="http://schemas.microsoft.com/office/powerpoint/2010/main" val="1868600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CA23B-3611-4FD3-B75F-2594939E85B4}"/>
              </a:ext>
            </a:extLst>
          </p:cNvPr>
          <p:cNvSpPr>
            <a:spLocks noGrp="1"/>
          </p:cNvSpPr>
          <p:nvPr>
            <p:ph type="title"/>
          </p:nvPr>
        </p:nvSpPr>
        <p:spPr>
          <a:xfrm>
            <a:off x="581192" y="396239"/>
            <a:ext cx="11029616" cy="1188720"/>
          </a:xfrm>
        </p:spPr>
        <p:txBody>
          <a:bodyPr>
            <a:normAutofit fontScale="90000"/>
          </a:bodyPr>
          <a:lstStyle/>
          <a:p>
            <a:r>
              <a:rPr lang="en-US" sz="5300" b="1" dirty="0">
                <a:latin typeface="Times New Roman" panose="02020603050405020304" pitchFamily="18" charset="0"/>
                <a:cs typeface="Times New Roman" panose="02020603050405020304" pitchFamily="18" charset="0"/>
              </a:rPr>
              <a:t>MSPA Claims 1, LLC v. Tenet Fl.</a:t>
            </a:r>
            <a:br>
              <a:rPr lang="en-US" sz="53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(11th Circuit 2019) - </a:t>
            </a:r>
            <a:r>
              <a:rPr lang="en-US" dirty="0">
                <a:solidFill>
                  <a:srgbClr val="42B4E6"/>
                </a:solidFill>
                <a:latin typeface="Times New Roman" panose="02020603050405020304" pitchFamily="18" charset="0"/>
                <a:cs typeface="Times New Roman" panose="02020603050405020304" pitchFamily="18" charset="0"/>
              </a:rPr>
              <a:t>March 2019</a:t>
            </a:r>
          </a:p>
        </p:txBody>
      </p:sp>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192" y="1890876"/>
            <a:ext cx="10940922" cy="3976525"/>
          </a:xfrm>
        </p:spPr>
        <p:txBody>
          <a:bodyPr>
            <a:normAutofit/>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 United States Court of Appeals for the Eleventh Circuit held that the MSPA Claims 1, LLC, assignment were valid: </a:t>
            </a: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“…MSPA has standing if (1) its ultimate assignor FHCP suffered an injury-in-fact, and (2) FHCP’s claims arising from that injury was validly assigned to MSPA. MSPA has shown both.” </a:t>
            </a: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“FHCP suffered an injury-in-fact when it had to wait seven months for appropriate reimbursement. And it validly assigned the right to vindicate that injury to La Ley, who in turn validly assigned it to MSPA. As a result, MSPA has standing. </a:t>
            </a:r>
          </a:p>
        </p:txBody>
      </p:sp>
      <p:cxnSp>
        <p:nvCxnSpPr>
          <p:cNvPr id="4" name="Straight Connector 3">
            <a:extLst>
              <a:ext uri="{FF2B5EF4-FFF2-40B4-BE49-F238E27FC236}">
                <a16:creationId xmlns:a16="http://schemas.microsoft.com/office/drawing/2014/main" id="{2A808778-010B-467A-BCC8-89BDD3DBB07E}"/>
              </a:ext>
            </a:extLst>
          </p:cNvPr>
          <p:cNvCxnSpPr/>
          <p:nvPr/>
        </p:nvCxnSpPr>
        <p:spPr>
          <a:xfrm>
            <a:off x="684049" y="1769795"/>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013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96291" y="284544"/>
            <a:ext cx="12382151" cy="1251625"/>
          </a:xfrm>
          <a:prstGeom prst="rect">
            <a:avLst/>
          </a:prstGeom>
          <a:noFill/>
        </p:spPr>
        <p:txBody>
          <a:bodyPr wrap="square" rtlCol="0">
            <a:spAutoFit/>
          </a:bodyPr>
          <a:lstStyle/>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4000" b="1" i="0" strike="noStrike" kern="1200" cap="none" normalizeH="0" noProof="0" dirty="0">
                <a:ln>
                  <a:noFill/>
                </a:ln>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MSPA Claims 1 v. Kingsway Amigo Ins. Co., </a:t>
            </a:r>
          </a:p>
          <a:p>
            <a:pPr marL="121285" marR="0" lvl="0" indent="0" algn="l" defTabSz="914400" rtl="0" eaLnBrk="0" fontAlgn="auto" latinLnBrk="0" hangingPunct="0">
              <a:lnSpc>
                <a:spcPct val="100000"/>
              </a:lnSpc>
              <a:spcBef>
                <a:spcPts val="365"/>
              </a:spcBef>
              <a:spcAft>
                <a:spcPts val="0"/>
              </a:spcAft>
              <a:buClrTx/>
              <a:buSzTx/>
              <a:buFontTx/>
              <a:buNone/>
              <a:tabLst>
                <a:tab pos="6009005" algn="l"/>
              </a:tabLst>
              <a:defRPr/>
            </a:pPr>
            <a:r>
              <a:rPr kumimoji="0" lang="en-US" sz="3200" i="0" u="none" strike="noStrike" kern="1200" cap="none" normalizeH="0" noProof="0" dirty="0">
                <a:ln>
                  <a:noFill/>
                </a:ln>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cs typeface="Times New Roman" panose="02020603050405020304" pitchFamily="18" charset="0"/>
              </a:rPr>
              <a:t>(11th Cir. 2020)</a:t>
            </a:r>
          </a:p>
        </p:txBody>
      </p:sp>
      <p:cxnSp>
        <p:nvCxnSpPr>
          <p:cNvPr id="14" name="Straight Connector 13"/>
          <p:cNvCxnSpPr/>
          <p:nvPr/>
        </p:nvCxnSpPr>
        <p:spPr>
          <a:xfrm>
            <a:off x="890593" y="1510122"/>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
        <p:nvSpPr>
          <p:cNvPr id="11" name="object 9">
            <a:extLst>
              <a:ext uri="{FF2B5EF4-FFF2-40B4-BE49-F238E27FC236}">
                <a16:creationId xmlns:a16="http://schemas.microsoft.com/office/drawing/2014/main" id="{B87F6D35-4343-4595-AB13-765D48872514}"/>
              </a:ext>
            </a:extLst>
          </p:cNvPr>
          <p:cNvSpPr txBox="1"/>
          <p:nvPr/>
        </p:nvSpPr>
        <p:spPr>
          <a:xfrm>
            <a:off x="890593" y="1692827"/>
            <a:ext cx="10654907" cy="4691028"/>
          </a:xfrm>
          <a:prstGeom prst="rect">
            <a:avLst/>
          </a:prstGeom>
        </p:spPr>
        <p:txBody>
          <a:bodyPr vert="horz" wrap="square" lIns="0" tIns="12700" rIns="0" bIns="0" rtlCol="0">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MSP Recovery does not need to provide notice to a primary before seeking reimbursement under section 1395y(b)(3)(A).</a:t>
            </a:r>
          </a:p>
          <a:p>
            <a:pPr marL="0" marR="0" lvl="0" indent="0" algn="just" defTabSz="914400" rtl="0" eaLnBrk="0" fontAlgn="auto" latinLnBrk="0" hangingPunct="0">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appellate court held that the MSP Act’s claims-filing provision (section 1395y(b)(2)(B)(vi)) does not impose a timeliness requirement with which government, or, an MAO, has to comply as prerequisite to filing suit to seek reimbursement for payments that it made on behalf of Medicare beneficiary.</a:t>
            </a:r>
          </a:p>
        </p:txBody>
      </p:sp>
    </p:spTree>
    <p:extLst>
      <p:ext uri="{BB962C8B-B14F-4D97-AF65-F5344CB8AC3E}">
        <p14:creationId xmlns:p14="http://schemas.microsoft.com/office/powerpoint/2010/main" val="3998476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037FB-F074-462C-88F4-F69148CFEE13}"/>
              </a:ext>
            </a:extLst>
          </p:cNvPr>
          <p:cNvPicPr>
            <a:picLocks noChangeAspect="1"/>
          </p:cNvPicPr>
          <p:nvPr/>
        </p:nvPicPr>
        <p:blipFill>
          <a:blip r:embed="rId2"/>
          <a:stretch>
            <a:fillRect/>
          </a:stretch>
        </p:blipFill>
        <p:spPr>
          <a:xfrm>
            <a:off x="0" y="396916"/>
            <a:ext cx="12192000" cy="6064168"/>
          </a:xfrm>
          <a:prstGeom prst="rect">
            <a:avLst/>
          </a:prstGeom>
        </p:spPr>
      </p:pic>
    </p:spTree>
    <p:extLst>
      <p:ext uri="{BB962C8B-B14F-4D97-AF65-F5344CB8AC3E}">
        <p14:creationId xmlns:p14="http://schemas.microsoft.com/office/powerpoint/2010/main" val="4188692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6B177C3-BB29-4D79-B769-0E9F07C57C42}"/>
              </a:ext>
            </a:extLst>
          </p:cNvPr>
          <p:cNvPicPr>
            <a:picLocks noChangeAspect="1"/>
          </p:cNvPicPr>
          <p:nvPr/>
        </p:nvPicPr>
        <p:blipFill rotWithShape="1">
          <a:blip r:embed="rId2"/>
          <a:srcRect b="2982"/>
          <a:stretch/>
        </p:blipFill>
        <p:spPr>
          <a:xfrm>
            <a:off x="320633" y="1719072"/>
            <a:ext cx="10886364" cy="4606227"/>
          </a:xfrm>
          <a:prstGeom prst="rect">
            <a:avLst/>
          </a:prstGeom>
          <a:solidFill>
            <a:srgbClr val="FFFFFF">
              <a:shade val="85000"/>
            </a:srgbClr>
          </a:solidFill>
          <a:ln w="190500" cap="rnd">
            <a:solidFill>
              <a:srgbClr val="FFFFFF"/>
            </a:solidFill>
          </a:ln>
          <a:effectLst/>
        </p:spPr>
      </p:pic>
      <p:sp>
        <p:nvSpPr>
          <p:cNvPr id="2" name="Title 1">
            <a:extLst>
              <a:ext uri="{FF2B5EF4-FFF2-40B4-BE49-F238E27FC236}">
                <a16:creationId xmlns:a16="http://schemas.microsoft.com/office/drawing/2014/main" id="{82761D8A-E3B8-466E-B57F-FA5E08F0B0FE}"/>
              </a:ext>
            </a:extLst>
          </p:cNvPr>
          <p:cNvSpPr>
            <a:spLocks noGrp="1"/>
          </p:cNvSpPr>
          <p:nvPr>
            <p:ph type="title"/>
          </p:nvPr>
        </p:nvSpPr>
        <p:spPr>
          <a:xfrm>
            <a:off x="581192" y="201168"/>
            <a:ext cx="11029616" cy="1361447"/>
          </a:xfrm>
        </p:spPr>
        <p:txBody>
          <a:bodyPr>
            <a:normAutofit/>
          </a:bodyPr>
          <a:lstStyle/>
          <a:p>
            <a:r>
              <a:rPr lang="en-US" b="1" dirty="0">
                <a:latin typeface="Times New Roman" panose="02020603050405020304" pitchFamily="18" charset="0"/>
                <a:cs typeface="Times New Roman" panose="02020603050405020304" pitchFamily="18" charset="0"/>
              </a:rPr>
              <a:t>MSP Recovery v. Ace American Ins. Co.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(11th Circuit 2020) </a:t>
            </a:r>
            <a:r>
              <a:rPr lang="en-US" dirty="0">
                <a:solidFill>
                  <a:srgbClr val="42B4E6"/>
                </a:solidFill>
                <a:latin typeface="Times New Roman" panose="02020603050405020304" pitchFamily="18" charset="0"/>
                <a:cs typeface="Times New Roman" panose="02020603050405020304" pitchFamily="18" charset="0"/>
              </a:rPr>
              <a:t>September 2020</a:t>
            </a:r>
          </a:p>
        </p:txBody>
      </p:sp>
      <p:cxnSp>
        <p:nvCxnSpPr>
          <p:cNvPr id="4" name="Straight Connector 3">
            <a:extLst>
              <a:ext uri="{FF2B5EF4-FFF2-40B4-BE49-F238E27FC236}">
                <a16:creationId xmlns:a16="http://schemas.microsoft.com/office/drawing/2014/main" id="{695E1993-A31E-4B33-822A-E7E2F205F2ED}"/>
              </a:ext>
            </a:extLst>
          </p:cNvPr>
          <p:cNvCxnSpPr/>
          <p:nvPr/>
        </p:nvCxnSpPr>
        <p:spPr>
          <a:xfrm>
            <a:off x="693574" y="1562615"/>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431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93D85B3-8FDF-4882-A287-3E8EEAE7F315}"/>
              </a:ext>
            </a:extLst>
          </p:cNvPr>
          <p:cNvPicPr>
            <a:picLocks noChangeAspect="1"/>
          </p:cNvPicPr>
          <p:nvPr/>
        </p:nvPicPr>
        <p:blipFill rotWithShape="1">
          <a:blip r:embed="rId2"/>
          <a:srcRect l="3663" t="802" r="2059" b="882"/>
          <a:stretch/>
        </p:blipFill>
        <p:spPr>
          <a:xfrm>
            <a:off x="1559443" y="1367735"/>
            <a:ext cx="9073114" cy="5304674"/>
          </a:xfrm>
          <a:prstGeom prst="rect">
            <a:avLst/>
          </a:prstGeom>
          <a:solidFill>
            <a:srgbClr val="FFFFFF">
              <a:shade val="85000"/>
            </a:srgbClr>
          </a:solidFill>
          <a:ln w="190500" cap="rnd">
            <a:noFill/>
          </a:ln>
          <a:effectLst/>
        </p:spPr>
      </p:pic>
      <p:sp>
        <p:nvSpPr>
          <p:cNvPr id="3" name="Title 1">
            <a:extLst>
              <a:ext uri="{FF2B5EF4-FFF2-40B4-BE49-F238E27FC236}">
                <a16:creationId xmlns:a16="http://schemas.microsoft.com/office/drawing/2014/main" id="{E213CF1E-0606-4C59-8C93-8032F12A9FB9}"/>
              </a:ext>
            </a:extLst>
          </p:cNvPr>
          <p:cNvSpPr>
            <a:spLocks noGrp="1"/>
          </p:cNvSpPr>
          <p:nvPr>
            <p:ph type="title"/>
          </p:nvPr>
        </p:nvSpPr>
        <p:spPr>
          <a:xfrm>
            <a:off x="581192" y="-76008"/>
            <a:ext cx="11029616" cy="1361447"/>
          </a:xfrm>
        </p:spPr>
        <p:txBody>
          <a:bodyPr>
            <a:normAutofit/>
          </a:bodyPr>
          <a:lstStyle/>
          <a:p>
            <a:r>
              <a:rPr lang="en-US" b="1" dirty="0">
                <a:latin typeface="Times New Roman" panose="02020603050405020304" pitchFamily="18" charset="0"/>
                <a:cs typeface="Times New Roman" panose="02020603050405020304" pitchFamily="18" charset="0"/>
              </a:rPr>
              <a:t>MSP Recovery v. Ace American Ins. Co.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(11th Circuit 2020) </a:t>
            </a:r>
            <a:r>
              <a:rPr lang="en-US" dirty="0">
                <a:solidFill>
                  <a:srgbClr val="42B4E6"/>
                </a:solidFill>
                <a:latin typeface="Times New Roman" panose="02020603050405020304" pitchFamily="18" charset="0"/>
                <a:cs typeface="Times New Roman" panose="02020603050405020304" pitchFamily="18" charset="0"/>
              </a:rPr>
              <a:t>September 2020</a:t>
            </a:r>
          </a:p>
        </p:txBody>
      </p:sp>
      <p:cxnSp>
        <p:nvCxnSpPr>
          <p:cNvPr id="4" name="Straight Connector 3">
            <a:extLst>
              <a:ext uri="{FF2B5EF4-FFF2-40B4-BE49-F238E27FC236}">
                <a16:creationId xmlns:a16="http://schemas.microsoft.com/office/drawing/2014/main" id="{77075327-6EA6-40CF-987B-07A937EE8375}"/>
              </a:ext>
            </a:extLst>
          </p:cNvPr>
          <p:cNvCxnSpPr/>
          <p:nvPr/>
        </p:nvCxnSpPr>
        <p:spPr>
          <a:xfrm>
            <a:off x="684049" y="1318255"/>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475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519B9CD-4BCE-45B7-9EB1-F505C42ACCC8}"/>
              </a:ext>
            </a:extLst>
          </p:cNvPr>
          <p:cNvPicPr>
            <a:picLocks noChangeAspect="1"/>
          </p:cNvPicPr>
          <p:nvPr/>
        </p:nvPicPr>
        <p:blipFill>
          <a:blip r:embed="rId2"/>
          <a:stretch>
            <a:fillRect/>
          </a:stretch>
        </p:blipFill>
        <p:spPr>
          <a:xfrm>
            <a:off x="614188" y="2011680"/>
            <a:ext cx="10963624" cy="4311987"/>
          </a:xfrm>
          <a:prstGeom prst="rect">
            <a:avLst/>
          </a:prstGeom>
          <a:solidFill>
            <a:srgbClr val="FFFFFF">
              <a:shade val="85000"/>
            </a:srgbClr>
          </a:solidFill>
          <a:ln w="190500" cap="rnd">
            <a:solidFill>
              <a:srgbClr val="FFFFFF"/>
            </a:solidFill>
          </a:ln>
          <a:effectLst/>
        </p:spPr>
      </p:pic>
      <p:sp>
        <p:nvSpPr>
          <p:cNvPr id="3" name="Title 1">
            <a:extLst>
              <a:ext uri="{FF2B5EF4-FFF2-40B4-BE49-F238E27FC236}">
                <a16:creationId xmlns:a16="http://schemas.microsoft.com/office/drawing/2014/main" id="{762D77C1-A793-4A56-B531-33C061C2D618}"/>
              </a:ext>
            </a:extLst>
          </p:cNvPr>
          <p:cNvSpPr>
            <a:spLocks noGrp="1"/>
          </p:cNvSpPr>
          <p:nvPr>
            <p:ph type="title"/>
          </p:nvPr>
        </p:nvSpPr>
        <p:spPr>
          <a:xfrm>
            <a:off x="581192" y="240222"/>
            <a:ext cx="11029616" cy="1361447"/>
          </a:xfrm>
        </p:spPr>
        <p:txBody>
          <a:bodyPr>
            <a:normAutofit/>
          </a:bodyPr>
          <a:lstStyle/>
          <a:p>
            <a:r>
              <a:rPr lang="en-US" b="1" dirty="0">
                <a:latin typeface="Times New Roman" panose="02020603050405020304" pitchFamily="18" charset="0"/>
                <a:cs typeface="Times New Roman" panose="02020603050405020304" pitchFamily="18" charset="0"/>
              </a:rPr>
              <a:t>MSP Recovery v. Ace American Ins. Co.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(11th Circuit 2020) </a:t>
            </a:r>
            <a:r>
              <a:rPr lang="en-US" dirty="0">
                <a:solidFill>
                  <a:srgbClr val="42B4E6"/>
                </a:solidFill>
                <a:latin typeface="Times New Roman" panose="02020603050405020304" pitchFamily="18" charset="0"/>
                <a:cs typeface="Times New Roman" panose="02020603050405020304" pitchFamily="18" charset="0"/>
              </a:rPr>
              <a:t>September 2020</a:t>
            </a:r>
          </a:p>
        </p:txBody>
      </p:sp>
      <p:cxnSp>
        <p:nvCxnSpPr>
          <p:cNvPr id="4" name="Straight Connector 3">
            <a:extLst>
              <a:ext uri="{FF2B5EF4-FFF2-40B4-BE49-F238E27FC236}">
                <a16:creationId xmlns:a16="http://schemas.microsoft.com/office/drawing/2014/main" id="{C9263135-B7C1-4960-9671-D183ECE33DB5}"/>
              </a:ext>
            </a:extLst>
          </p:cNvPr>
          <p:cNvCxnSpPr/>
          <p:nvPr/>
        </p:nvCxnSpPr>
        <p:spPr>
          <a:xfrm>
            <a:off x="741199" y="1741220"/>
            <a:ext cx="3617913" cy="0"/>
          </a:xfrm>
          <a:prstGeom prst="line">
            <a:avLst/>
          </a:prstGeom>
          <a:ln>
            <a:solidFill>
              <a:srgbClr val="42B4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111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5B4F71-183D-42B5-B550-332A67FEDB48}"/>
              </a:ext>
            </a:extLst>
          </p:cNvPr>
          <p:cNvPicPr>
            <a:picLocks noChangeAspect="1"/>
          </p:cNvPicPr>
          <p:nvPr/>
        </p:nvPicPr>
        <p:blipFill rotWithShape="1">
          <a:blip r:embed="rId2"/>
          <a:srcRect l="3176" t="3540" r="3238" b="4278"/>
          <a:stretch/>
        </p:blipFill>
        <p:spPr>
          <a:xfrm>
            <a:off x="4464676" y="761763"/>
            <a:ext cx="7631523" cy="5656133"/>
          </a:xfrm>
          <a:prstGeom prst="rect">
            <a:avLst/>
          </a:prstGeom>
          <a:effectLst/>
        </p:spPr>
      </p:pic>
      <p:sp>
        <p:nvSpPr>
          <p:cNvPr id="18" name="Rectangle 3">
            <a:extLst>
              <a:ext uri="{FF2B5EF4-FFF2-40B4-BE49-F238E27FC236}">
                <a16:creationId xmlns:a16="http://schemas.microsoft.com/office/drawing/2014/main" id="{6B741594-9AF8-424C-9F0D-109A44EDA3B0}"/>
              </a:ext>
            </a:extLst>
          </p:cNvPr>
          <p:cNvSpPr>
            <a:spLocks noChangeArrowheads="1"/>
          </p:cNvSpPr>
          <p:nvPr/>
        </p:nvSpPr>
        <p:spPr bwMode="auto">
          <a:xfrm>
            <a:off x="666833" y="5554118"/>
            <a:ext cx="347654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altLang="en-US" sz="1100" b="0" i="0"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Honorable John M. Walker, Jr. of the U.S. Court of Appeals in </a:t>
            </a:r>
            <a:r>
              <a:rPr kumimoji="0" lang="en-US" altLang="en-US" sz="1100" b="0" i="1"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1100" b="0" i="1" strike="noStrike" cap="none" normalizeH="0" baseline="0" dirty="0" bmk="">
                <a:ln>
                  <a:noFill/>
                </a:ln>
                <a:effectLst/>
                <a:latin typeface="Times New Roman" panose="02020603050405020304" pitchFamily="18" charset="0"/>
                <a:ea typeface="Calibri" panose="020F0502020204030204" pitchFamily="34" charset="0"/>
                <a:cs typeface="Times New Roman" panose="02020603050405020304" pitchFamily="18" charset="0"/>
              </a:rPr>
              <a:t>SP Recovery Claims Series LLC </a:t>
            </a:r>
            <a:r>
              <a:rPr kumimoji="0" lang="en-US" altLang="en-US" sz="1100" b="0" i="1"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v. Ace, </a:t>
            </a:r>
            <a:r>
              <a:rPr lang="en-US" altLang="en-US" sz="1100" dirty="0">
                <a:latin typeface="Times New Roman" panose="02020603050405020304" pitchFamily="18" charset="0"/>
                <a:ea typeface="Calibri" panose="020F0502020204030204" pitchFamily="34" charset="0"/>
                <a:cs typeface="Times New Roman" panose="02020603050405020304" pitchFamily="18" charset="0"/>
              </a:rPr>
              <a:t>Case No: 18-12139, 18-12139 2020 WL 5365978, transcript at pp.10-1:14-21 (11th Cir., September 10, 2020).</a:t>
            </a:r>
            <a:r>
              <a:rPr lang="en-US" altLang="en-US" sz="1100" dirty="0">
                <a:latin typeface="Times New Roman" panose="02020603050405020304" pitchFamily="18" charset="0"/>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D6E8322C-3634-43B2-91B1-E4D8B944B18C}"/>
              </a:ext>
            </a:extLst>
          </p:cNvPr>
          <p:cNvCxnSpPr/>
          <p:nvPr/>
        </p:nvCxnSpPr>
        <p:spPr>
          <a:xfrm>
            <a:off x="4143375" y="1797728"/>
            <a:ext cx="0" cy="2194390"/>
          </a:xfrm>
          <a:prstGeom prst="line">
            <a:avLst/>
          </a:prstGeom>
          <a:ln w="28575"/>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8942D8E4-1951-4B3A-868E-80F808157F11}"/>
              </a:ext>
            </a:extLst>
          </p:cNvPr>
          <p:cNvSpPr txBox="1">
            <a:spLocks/>
          </p:cNvSpPr>
          <p:nvPr/>
        </p:nvSpPr>
        <p:spPr>
          <a:xfrm>
            <a:off x="-56983" y="1885319"/>
            <a:ext cx="4200358" cy="2392417"/>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40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600" b="1" dirty="0">
                <a:latin typeface="Times New Roman" panose="02020603050405020304" pitchFamily="18" charset="0"/>
                <a:cs typeface="Times New Roman" panose="02020603050405020304" pitchFamily="18" charset="0"/>
              </a:rPr>
              <a:t>The Appellate Court’s View of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The problem</a:t>
            </a:r>
          </a:p>
        </p:txBody>
      </p:sp>
    </p:spTree>
    <p:extLst>
      <p:ext uri="{BB962C8B-B14F-4D97-AF65-F5344CB8AC3E}">
        <p14:creationId xmlns:p14="http://schemas.microsoft.com/office/powerpoint/2010/main" val="3092148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6B741594-9AF8-424C-9F0D-109A44EDA3B0}"/>
              </a:ext>
            </a:extLst>
          </p:cNvPr>
          <p:cNvSpPr>
            <a:spLocks noChangeArrowheads="1"/>
          </p:cNvSpPr>
          <p:nvPr/>
        </p:nvSpPr>
        <p:spPr bwMode="auto">
          <a:xfrm>
            <a:off x="666833" y="5554118"/>
            <a:ext cx="347654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altLang="en-US" sz="1100" b="0" i="0"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Honorable John M. Walker, Jr. of the U.S. Court of Appeals in </a:t>
            </a:r>
            <a:r>
              <a:rPr kumimoji="0" lang="en-US" altLang="en-US" sz="1100" b="0" i="1"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1100" b="0" i="1" strike="noStrike" cap="none" normalizeH="0" baseline="0" dirty="0" bmk="">
                <a:ln>
                  <a:noFill/>
                </a:ln>
                <a:effectLst/>
                <a:latin typeface="Times New Roman" panose="02020603050405020304" pitchFamily="18" charset="0"/>
                <a:ea typeface="Calibri" panose="020F0502020204030204" pitchFamily="34" charset="0"/>
                <a:cs typeface="Times New Roman" panose="02020603050405020304" pitchFamily="18" charset="0"/>
              </a:rPr>
              <a:t>SP Recovery Claims Series LLC </a:t>
            </a:r>
            <a:r>
              <a:rPr kumimoji="0" lang="en-US" altLang="en-US" sz="1100" b="0" i="1"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v. Ace, </a:t>
            </a:r>
            <a:r>
              <a:rPr lang="en-US" altLang="en-US" sz="1100" dirty="0">
                <a:latin typeface="Times New Roman" panose="02020603050405020304" pitchFamily="18" charset="0"/>
                <a:ea typeface="Calibri" panose="020F0502020204030204" pitchFamily="34" charset="0"/>
                <a:cs typeface="Times New Roman" panose="02020603050405020304" pitchFamily="18" charset="0"/>
              </a:rPr>
              <a:t>Case No: 18-12139, 18-12139 2020 WL 5365978, transcript at pp.10-1:14-21 (11th Cir., September 10, 2020).</a:t>
            </a:r>
            <a:r>
              <a:rPr lang="en-US" altLang="en-US" sz="1100" dirty="0">
                <a:latin typeface="Times New Roman" panose="02020603050405020304" pitchFamily="18" charset="0"/>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D6E8322C-3634-43B2-91B1-E4D8B944B18C}"/>
              </a:ext>
            </a:extLst>
          </p:cNvPr>
          <p:cNvCxnSpPr/>
          <p:nvPr/>
        </p:nvCxnSpPr>
        <p:spPr>
          <a:xfrm>
            <a:off x="4164143" y="2136056"/>
            <a:ext cx="0" cy="219439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0CC0582-AD6B-4EDC-9830-D4D9151117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16451" y="0"/>
            <a:ext cx="6832026" cy="6858000"/>
          </a:xfrm>
          <a:prstGeom prst="rect">
            <a:avLst/>
          </a:prstGeom>
          <a:ln>
            <a:noFill/>
          </a:ln>
          <a:effectLst/>
        </p:spPr>
      </p:pic>
      <p:sp>
        <p:nvSpPr>
          <p:cNvPr id="8" name="Title 1">
            <a:extLst>
              <a:ext uri="{FF2B5EF4-FFF2-40B4-BE49-F238E27FC236}">
                <a16:creationId xmlns:a16="http://schemas.microsoft.com/office/drawing/2014/main" id="{12C320E7-0C43-4DB1-9AB8-88D6E07BE1F1}"/>
              </a:ext>
            </a:extLst>
          </p:cNvPr>
          <p:cNvSpPr txBox="1">
            <a:spLocks/>
          </p:cNvSpPr>
          <p:nvPr/>
        </p:nvSpPr>
        <p:spPr>
          <a:xfrm>
            <a:off x="-56983" y="2037042"/>
            <a:ext cx="4200358" cy="2392417"/>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40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3600" b="1" dirty="0">
                <a:latin typeface="Times New Roman" panose="02020603050405020304" pitchFamily="18" charset="0"/>
                <a:cs typeface="Times New Roman" panose="02020603050405020304" pitchFamily="18" charset="0"/>
              </a:rPr>
              <a:t>The Appellate Court’s View of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The problem</a:t>
            </a:r>
          </a:p>
        </p:txBody>
      </p:sp>
    </p:spTree>
    <p:extLst>
      <p:ext uri="{BB962C8B-B14F-4D97-AF65-F5344CB8AC3E}">
        <p14:creationId xmlns:p14="http://schemas.microsoft.com/office/powerpoint/2010/main" val="3216736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756C93-F56F-4595-B5DE-E9F039BC79EF}"/>
              </a:ext>
            </a:extLst>
          </p:cNvPr>
          <p:cNvSpPr>
            <a:spLocks noGrp="1"/>
          </p:cNvSpPr>
          <p:nvPr>
            <p:ph type="title"/>
          </p:nvPr>
        </p:nvSpPr>
        <p:spPr>
          <a:xfrm>
            <a:off x="581192" y="544406"/>
            <a:ext cx="11029616" cy="1188720"/>
          </a:xfrm>
        </p:spPr>
        <p:txBody>
          <a:bodyPr>
            <a:noAutofit/>
          </a:bodyPr>
          <a:lstStyle/>
          <a:p>
            <a:r>
              <a:rPr lang="en-US" sz="3200" b="1" dirty="0">
                <a:latin typeface="Times New Roman" panose="02020603050405020304" pitchFamily="18" charset="0"/>
                <a:cs typeface="Times New Roman" panose="02020603050405020304" pitchFamily="18" charset="0"/>
              </a:rPr>
              <a:t>CMS’s View of the problem – Proposed New Rule</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a:t>
            </a:r>
            <a:r>
              <a:rPr lang="en-US" sz="3200" b="1" dirty="0">
                <a:solidFill>
                  <a:srgbClr val="42B4E6"/>
                </a:solidFill>
                <a:latin typeface="Times New Roman" panose="02020603050405020304" pitchFamily="18" charset="0"/>
                <a:cs typeface="Times New Roman" panose="02020603050405020304" pitchFamily="18" charset="0"/>
              </a:rPr>
              <a:t>February 2020</a:t>
            </a:r>
            <a:r>
              <a:rPr lang="en-US" sz="3200" b="1" dirty="0">
                <a:latin typeface="Times New Roman" panose="02020603050405020304" pitchFamily="18" charset="0"/>
                <a:cs typeface="Times New Roman" panose="02020603050405020304" pitchFamily="18" charset="0"/>
              </a:rPr>
              <a:t>)</a:t>
            </a:r>
          </a:p>
        </p:txBody>
      </p:sp>
      <p:sp>
        <p:nvSpPr>
          <p:cNvPr id="6" name="Content Placeholder 5">
            <a:extLst>
              <a:ext uri="{FF2B5EF4-FFF2-40B4-BE49-F238E27FC236}">
                <a16:creationId xmlns:a16="http://schemas.microsoft.com/office/drawing/2014/main" id="{40D57B4C-15F5-4B80-9536-167FCCF1211B}"/>
              </a:ext>
            </a:extLst>
          </p:cNvPr>
          <p:cNvSpPr>
            <a:spLocks noGrp="1"/>
          </p:cNvSpPr>
          <p:nvPr>
            <p:ph idx="1"/>
          </p:nvPr>
        </p:nvSpPr>
        <p:spPr>
          <a:xfrm>
            <a:off x="419268" y="1941466"/>
            <a:ext cx="6020944" cy="4372128"/>
          </a:xfrm>
        </p:spPr>
        <p:txBody>
          <a:bodyPr>
            <a:normAutofit fontScale="92500"/>
          </a:bodyPr>
          <a:lstStyle/>
          <a:p>
            <a:r>
              <a:rPr lang="en-US" b="1" u="sng" dirty="0">
                <a:latin typeface="Times New Roman" panose="02020603050405020304" pitchFamily="18" charset="0"/>
                <a:cs typeface="Times New Roman" panose="02020603050405020304" pitchFamily="18" charset="0"/>
              </a:rPr>
              <a:t>CMS recognizes that primary payers are NOT reporting pursuant to Section 111</a:t>
            </a:r>
            <a:r>
              <a:rPr lang="en-US" dirty="0">
                <a:latin typeface="Times New Roman" panose="02020603050405020304" pitchFamily="18" charset="0"/>
                <a:cs typeface="Times New Roman" panose="02020603050405020304" pitchFamily="18" charset="0"/>
              </a:rPr>
              <a:t>. They are strengthening their ability to issue penalties under the code. </a:t>
            </a:r>
          </a:p>
          <a:p>
            <a:endParaRPr lang="en-US" sz="3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CMS will begin imposing civil money penalties (“CMPs”) to enforce compliance with MSP reporting obligations.</a:t>
            </a:r>
          </a:p>
          <a:p>
            <a:pPr marL="0" indent="0">
              <a:buNone/>
            </a:pPr>
            <a:endParaRPr lang="en-US" sz="3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proposed penalty would be </a:t>
            </a:r>
            <a:r>
              <a:rPr lang="en-US" b="1" u="sng" dirty="0">
                <a:latin typeface="Times New Roman" panose="02020603050405020304" pitchFamily="18" charset="0"/>
                <a:cs typeface="Times New Roman" panose="02020603050405020304" pitchFamily="18" charset="0"/>
              </a:rPr>
              <a:t>in addition </a:t>
            </a:r>
            <a:r>
              <a:rPr lang="en-US" dirty="0">
                <a:latin typeface="Times New Roman" panose="02020603050405020304" pitchFamily="18" charset="0"/>
                <a:cs typeface="Times New Roman" panose="02020603050405020304" pitchFamily="18" charset="0"/>
              </a:rPr>
              <a:t>to any MSP reimbursement obligations.</a:t>
            </a:r>
          </a:p>
        </p:txBody>
      </p:sp>
      <p:sp>
        <p:nvSpPr>
          <p:cNvPr id="4" name="Slide Number Placeholder 3">
            <a:extLst>
              <a:ext uri="{FF2B5EF4-FFF2-40B4-BE49-F238E27FC236}">
                <a16:creationId xmlns:a16="http://schemas.microsoft.com/office/drawing/2014/main" id="{BEFBB80C-428A-4DA8-9056-CBEA0B464A97}"/>
              </a:ext>
            </a:extLst>
          </p:cNvPr>
          <p:cNvSpPr>
            <a:spLocks noGrp="1"/>
          </p:cNvSpPr>
          <p:nvPr>
            <p:ph type="sldNum" sz="quarter" idx="4294967295"/>
          </p:nvPr>
        </p:nvSpPr>
        <p:spPr>
          <a:xfrm>
            <a:off x="9448800" y="6356350"/>
            <a:ext cx="2743200" cy="365125"/>
          </a:xfrm>
          <a:prstGeom prst="rect">
            <a:avLst/>
          </a:prstGeom>
        </p:spPr>
        <p:txBody>
          <a:bodyPr/>
          <a:lstStyle/>
          <a:p>
            <a:fld id="{72F17B53-340F-4D00-8273-5011BE896AC9}" type="slidenum">
              <a:rPr lang="en-US" smtClean="0"/>
              <a:t>55</a:t>
            </a:fld>
            <a:endParaRPr lang="en-US" dirty="0"/>
          </a:p>
        </p:txBody>
      </p:sp>
      <p:sp>
        <p:nvSpPr>
          <p:cNvPr id="8" name="TextBox 7">
            <a:extLst>
              <a:ext uri="{FF2B5EF4-FFF2-40B4-BE49-F238E27FC236}">
                <a16:creationId xmlns:a16="http://schemas.microsoft.com/office/drawing/2014/main" id="{A0A1D9DA-4351-4884-9E4B-49CB31AC4A1C}"/>
              </a:ext>
            </a:extLst>
          </p:cNvPr>
          <p:cNvSpPr txBox="1"/>
          <p:nvPr/>
        </p:nvSpPr>
        <p:spPr>
          <a:xfrm>
            <a:off x="6602137" y="5216409"/>
            <a:ext cx="4725517" cy="758941"/>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See </a:t>
            </a:r>
            <a:r>
              <a:rPr lang="en-US" sz="1400" dirty="0">
                <a:latin typeface="Times New Roman" panose="02020603050405020304" pitchFamily="18" charset="0"/>
                <a:cs typeface="Times New Roman" panose="02020603050405020304" pitchFamily="18" charset="0"/>
              </a:rPr>
              <a:t>Medicare Program; Medicare Secondary Payer and Certain Civil Money Penalties,</a:t>
            </a:r>
            <a:r>
              <a:rPr lang="en-US" sz="1400" i="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85 Fed. Reg. 32,8793 (Feb. 18, 2020) (to be codified at 45 C.F.R. pt. 402).</a:t>
            </a:r>
            <a:endParaRPr lang="en-US" sz="1400" i="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FB0BB6E-82CA-4645-992F-A3C4A5378764}"/>
              </a:ext>
            </a:extLst>
          </p:cNvPr>
          <p:cNvPicPr>
            <a:picLocks noChangeAspect="1"/>
          </p:cNvPicPr>
          <p:nvPr/>
        </p:nvPicPr>
        <p:blipFill>
          <a:blip r:embed="rId2"/>
          <a:stretch>
            <a:fillRect/>
          </a:stretch>
        </p:blipFill>
        <p:spPr>
          <a:xfrm>
            <a:off x="6602137" y="1555288"/>
            <a:ext cx="4725516" cy="3373872"/>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C7C972CE-3715-4D2B-98E8-C7299C774B11}"/>
              </a:ext>
            </a:extLst>
          </p:cNvPr>
          <p:cNvPicPr>
            <a:picLocks noChangeAspect="1"/>
          </p:cNvPicPr>
          <p:nvPr/>
        </p:nvPicPr>
        <p:blipFill>
          <a:blip r:embed="rId3"/>
          <a:stretch>
            <a:fillRect/>
          </a:stretch>
        </p:blipFill>
        <p:spPr>
          <a:xfrm>
            <a:off x="7976108" y="2020375"/>
            <a:ext cx="1539367" cy="353599"/>
          </a:xfrm>
          <a:prstGeom prst="rect">
            <a:avLst/>
          </a:prstGeom>
        </p:spPr>
      </p:pic>
    </p:spTree>
    <p:extLst>
      <p:ext uri="{BB962C8B-B14F-4D97-AF65-F5344CB8AC3E}">
        <p14:creationId xmlns:p14="http://schemas.microsoft.com/office/powerpoint/2010/main" val="3291694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 roof of a building&#10;&#10;Description generated with very high confidence">
            <a:extLst>
              <a:ext uri="{FF2B5EF4-FFF2-40B4-BE49-F238E27FC236}">
                <a16:creationId xmlns:a16="http://schemas.microsoft.com/office/drawing/2014/main" id="{B63271F1-FD45-4306-AE63-DBF8D4F2B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9" name="Rectangle 8">
            <a:extLst>
              <a:ext uri="{FF2B5EF4-FFF2-40B4-BE49-F238E27FC236}">
                <a16:creationId xmlns:a16="http://schemas.microsoft.com/office/drawing/2014/main" id="{FB5EFB0B-7DC1-4175-9A60-34BAFBFA0BDA}"/>
              </a:ext>
            </a:extLst>
          </p:cNvPr>
          <p:cNvSpPr/>
          <p:nvPr/>
        </p:nvSpPr>
        <p:spPr>
          <a:xfrm>
            <a:off x="0" y="0"/>
            <a:ext cx="12192000" cy="6858000"/>
          </a:xfrm>
          <a:prstGeom prst="rect">
            <a:avLst/>
          </a:prstGeom>
          <a:solidFill>
            <a:schemeClr val="tx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E09BA0A-4815-4D09-9939-56F684187780}"/>
              </a:ext>
            </a:extLst>
          </p:cNvPr>
          <p:cNvSpPr>
            <a:spLocks noGrp="1"/>
          </p:cNvSpPr>
          <p:nvPr>
            <p:ph type="ctrTitle"/>
          </p:nvPr>
        </p:nvSpPr>
        <p:spPr>
          <a:xfrm>
            <a:off x="979546" y="1730376"/>
            <a:ext cx="10232908" cy="2165349"/>
          </a:xfrm>
        </p:spPr>
        <p:txBody>
          <a:bodyPr>
            <a:normAutofit/>
          </a:bodyPr>
          <a:lstStyle/>
          <a:p>
            <a:pPr lvl="1" algn="ctr"/>
            <a:r>
              <a:rPr lang="en-US" sz="7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Paid v. Billed</a:t>
            </a:r>
          </a:p>
        </p:txBody>
      </p:sp>
      <p:pic>
        <p:nvPicPr>
          <p:cNvPr id="5" name="Picture 4">
            <a:extLst>
              <a:ext uri="{FF2B5EF4-FFF2-40B4-BE49-F238E27FC236}">
                <a16:creationId xmlns:a16="http://schemas.microsoft.com/office/drawing/2014/main" id="{D2C5FE04-E232-4A77-9EA3-8A680E7257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4725" y="136777"/>
            <a:ext cx="912879" cy="375891"/>
          </a:xfrm>
          <a:prstGeom prst="rect">
            <a:avLst/>
          </a:prstGeom>
        </p:spPr>
      </p:pic>
      <p:sp>
        <p:nvSpPr>
          <p:cNvPr id="2" name="Slide Number Placeholder 1">
            <a:extLst>
              <a:ext uri="{FF2B5EF4-FFF2-40B4-BE49-F238E27FC236}">
                <a16:creationId xmlns:a16="http://schemas.microsoft.com/office/drawing/2014/main" id="{0457A6D1-2343-4040-9BD8-0E2598D23D5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F17B53-340F-4D00-8273-5011BE896AC9}" type="slidenum">
              <a:rPr kumimoji="0" lang="en-US" sz="1200" b="0" i="0" u="none" strike="noStrike" kern="1200" cap="none" spc="0" normalizeH="0" baseline="0" noProof="0" smtClean="0">
                <a:ln>
                  <a:noFill/>
                </a:ln>
                <a:solidFill>
                  <a:prstClr val="black">
                    <a:tint val="7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317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CA23B-3611-4FD3-B75F-2594939E85B4}"/>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Paid v. Billed</a:t>
            </a:r>
          </a:p>
        </p:txBody>
      </p:sp>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192" y="1809750"/>
            <a:ext cx="10940922" cy="4657724"/>
          </a:xfrm>
        </p:spPr>
        <p:txBody>
          <a:bodyPr>
            <a:normAutofit lnSpcReduction="10000"/>
          </a:bodyPr>
          <a:lstStyle/>
          <a:p>
            <a:pPr marL="0" indent="0" algn="just">
              <a:buNone/>
            </a:pPr>
            <a:r>
              <a:rPr lang="en-US" sz="3200" b="1" dirty="0">
                <a:solidFill>
                  <a:schemeClr val="tx1"/>
                </a:solidFill>
                <a:latin typeface="Times New Roman" panose="02020603050405020304" pitchFamily="18" charset="0"/>
                <a:cs typeface="Times New Roman" panose="02020603050405020304" pitchFamily="18" charset="0"/>
              </a:rPr>
              <a:t>42 C.F.R. § 411.31 Authority to </a:t>
            </a:r>
            <a:r>
              <a:rPr lang="en-US" sz="3200" b="1" u="sng" dirty="0">
                <a:solidFill>
                  <a:schemeClr val="tx1"/>
                </a:solidFill>
                <a:latin typeface="Times New Roman" panose="02020603050405020304" pitchFamily="18" charset="0"/>
                <a:cs typeface="Times New Roman" panose="02020603050405020304" pitchFamily="18" charset="0"/>
              </a:rPr>
              <a:t>bill</a:t>
            </a:r>
            <a:r>
              <a:rPr lang="en-US" sz="3200" b="1" dirty="0">
                <a:solidFill>
                  <a:schemeClr val="tx1"/>
                </a:solidFill>
                <a:latin typeface="Times New Roman" panose="02020603050405020304" pitchFamily="18" charset="0"/>
                <a:cs typeface="Times New Roman" panose="02020603050405020304" pitchFamily="18" charset="0"/>
              </a:rPr>
              <a:t> primary payers for full charges.</a:t>
            </a:r>
            <a:endParaRPr lang="en-US" sz="32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tx1"/>
                </a:solidFill>
                <a:latin typeface="Times New Roman" panose="02020603050405020304" pitchFamily="18" charset="0"/>
                <a:cs typeface="Times New Roman" panose="02020603050405020304" pitchFamily="18" charset="0"/>
              </a:rPr>
              <a:t>(a) </a:t>
            </a:r>
            <a:r>
              <a:rPr lang="en-US" dirty="0">
                <a:solidFill>
                  <a:schemeClr val="tx1"/>
                </a:solidFill>
                <a:latin typeface="Times New Roman" panose="02020603050405020304" pitchFamily="18" charset="0"/>
                <a:cs typeface="Times New Roman" panose="02020603050405020304" pitchFamily="18" charset="0"/>
              </a:rPr>
              <a:t>The fact that Medicare payments are limited to the DRG amount, or the reasonable charge, reasonable cost, capitation or fee schedule rate, does not affect the amount that a  primary payer may pay.</a:t>
            </a: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tx1"/>
                </a:solidFill>
                <a:latin typeface="Times New Roman" panose="02020603050405020304" pitchFamily="18" charset="0"/>
                <a:cs typeface="Times New Roman" panose="02020603050405020304" pitchFamily="18" charset="0"/>
              </a:rPr>
              <a:t>(b) </a:t>
            </a:r>
            <a:r>
              <a:rPr lang="en-US" dirty="0">
                <a:solidFill>
                  <a:schemeClr val="tx1"/>
                </a:solidFill>
                <a:latin typeface="Times New Roman" panose="02020603050405020304" pitchFamily="18" charset="0"/>
                <a:cs typeface="Times New Roman" panose="02020603050405020304" pitchFamily="18" charset="0"/>
              </a:rPr>
              <a:t>With respect to workers' compensation plans, no-fault insurers, and employer group health plans, a provider or supplier </a:t>
            </a:r>
            <a:r>
              <a:rPr lang="en-US" b="1" dirty="0">
                <a:solidFill>
                  <a:schemeClr val="tx1"/>
                </a:solidFill>
                <a:highlight>
                  <a:srgbClr val="FFFF00"/>
                </a:highlight>
                <a:latin typeface="Times New Roman" panose="02020603050405020304" pitchFamily="18" charset="0"/>
                <a:cs typeface="Times New Roman" panose="02020603050405020304" pitchFamily="18" charset="0"/>
              </a:rPr>
              <a:t>may bill its full charges and expect those charges to be paid</a:t>
            </a:r>
            <a:r>
              <a:rPr lang="en-US" b="1"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unless there are limits imposed by laws other than title XVIII of the Act or by agreements with the  primary payer.</a:t>
            </a:r>
          </a:p>
        </p:txBody>
      </p:sp>
    </p:spTree>
    <p:extLst>
      <p:ext uri="{BB962C8B-B14F-4D97-AF65-F5344CB8AC3E}">
        <p14:creationId xmlns:p14="http://schemas.microsoft.com/office/powerpoint/2010/main" val="2659431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192" y="1809750"/>
            <a:ext cx="10940922" cy="3771900"/>
          </a:xfrm>
        </p:spPr>
        <p:txBody>
          <a:bodyPr>
            <a:normAutofit/>
          </a:bodyPr>
          <a:lstStyle/>
          <a:p>
            <a:pPr marL="0" indent="0" algn="just">
              <a:buNone/>
            </a:pPr>
            <a:r>
              <a:rPr lang="en-US" sz="3200" b="1" dirty="0">
                <a:solidFill>
                  <a:schemeClr val="tx1"/>
                </a:solidFill>
                <a:latin typeface="Times New Roman" panose="02020603050405020304" pitchFamily="18" charset="0"/>
                <a:cs typeface="Times New Roman" panose="02020603050405020304" pitchFamily="18" charset="0"/>
              </a:rPr>
              <a:t>§ 422.108  Medicare secondary payer (MSP) procedures.</a:t>
            </a:r>
          </a:p>
          <a:p>
            <a:pPr marL="0"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(f) MSP rules and State laws</a:t>
            </a:r>
            <a:r>
              <a:rPr lang="en-US" sz="2000" dirty="0">
                <a:solidFill>
                  <a:schemeClr val="tx1"/>
                </a:solidFill>
                <a:latin typeface="Times New Roman" panose="02020603050405020304" pitchFamily="18" charset="0"/>
                <a:cs typeface="Times New Roman" panose="02020603050405020304" pitchFamily="18" charset="0"/>
              </a:rPr>
              <a:t>. Consistent with </a:t>
            </a:r>
            <a:r>
              <a:rPr lang="en-US" sz="2000" u="sng" dirty="0">
                <a:solidFill>
                  <a:schemeClr val="tx1"/>
                </a:solidFill>
                <a:latin typeface="Times New Roman" panose="02020603050405020304" pitchFamily="18" charset="0"/>
                <a:cs typeface="Times New Roman" panose="02020603050405020304" pitchFamily="18" charset="0"/>
              </a:rPr>
              <a:t>§ 422.402</a:t>
            </a:r>
            <a:r>
              <a:rPr lang="en-US" sz="2000" dirty="0">
                <a:solidFill>
                  <a:schemeClr val="tx1"/>
                </a:solidFill>
                <a:latin typeface="Times New Roman" panose="02020603050405020304" pitchFamily="18" charset="0"/>
                <a:cs typeface="Times New Roman" panose="02020603050405020304" pitchFamily="18" charset="0"/>
              </a:rPr>
              <a:t> concerning the Federal preemption of  </a:t>
            </a:r>
            <a:r>
              <a:rPr lang="en-US" sz="2000" u="sng" dirty="0">
                <a:solidFill>
                  <a:schemeClr val="tx1"/>
                </a:solidFill>
                <a:latin typeface="Times New Roman" panose="02020603050405020304" pitchFamily="18" charset="0"/>
                <a:cs typeface="Times New Roman" panose="02020603050405020304" pitchFamily="18" charset="0"/>
              </a:rPr>
              <a:t>State</a:t>
            </a:r>
            <a:r>
              <a:rPr lang="en-US" sz="2000" dirty="0">
                <a:solidFill>
                  <a:schemeClr val="tx1"/>
                </a:solidFill>
                <a:latin typeface="Times New Roman" panose="02020603050405020304" pitchFamily="18" charset="0"/>
                <a:cs typeface="Times New Roman" panose="02020603050405020304" pitchFamily="18" charset="0"/>
              </a:rPr>
              <a:t> law, the rules established under this section supersede any  </a:t>
            </a:r>
            <a:r>
              <a:rPr lang="en-US" sz="2000" u="sng" dirty="0">
                <a:solidFill>
                  <a:schemeClr val="tx1"/>
                </a:solidFill>
                <a:latin typeface="Times New Roman" panose="02020603050405020304" pitchFamily="18" charset="0"/>
                <a:cs typeface="Times New Roman" panose="02020603050405020304" pitchFamily="18" charset="0"/>
              </a:rPr>
              <a:t>State</a:t>
            </a:r>
            <a:r>
              <a:rPr lang="en-US" sz="2000" dirty="0">
                <a:solidFill>
                  <a:schemeClr val="tx1"/>
                </a:solidFill>
                <a:latin typeface="Times New Roman" panose="02020603050405020304" pitchFamily="18" charset="0"/>
                <a:cs typeface="Times New Roman" panose="02020603050405020304" pitchFamily="18" charset="0"/>
              </a:rPr>
              <a:t> laws, regulations, contract requirements, or other standards that would otherwise apply to MA plans</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 A  </a:t>
            </a:r>
            <a:r>
              <a:rPr lang="en-US" sz="2000" u="sng" dirty="0">
                <a:solidFill>
                  <a:schemeClr val="tx1"/>
                </a:solidFill>
                <a:highlight>
                  <a:srgbClr val="FFFF00"/>
                </a:highlight>
                <a:latin typeface="Times New Roman" panose="02020603050405020304" pitchFamily="18" charset="0"/>
                <a:cs typeface="Times New Roman" panose="02020603050405020304" pitchFamily="18" charset="0"/>
              </a:rPr>
              <a:t>State</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 cannot take away an </a:t>
            </a:r>
            <a:r>
              <a:rPr lang="en-US" sz="2000" u="sng" dirty="0">
                <a:solidFill>
                  <a:schemeClr val="tx1"/>
                </a:solidFill>
                <a:highlight>
                  <a:srgbClr val="FFFF00"/>
                </a:highlight>
                <a:latin typeface="Times New Roman" panose="02020603050405020304" pitchFamily="18" charset="0"/>
                <a:cs typeface="Times New Roman" panose="02020603050405020304" pitchFamily="18" charset="0"/>
              </a:rPr>
              <a:t>MA organization's </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right under Federal law and the MSP regulations to bill, or to authorize  </a:t>
            </a:r>
            <a:r>
              <a:rPr lang="en-US" sz="2000" u="sng" dirty="0">
                <a:solidFill>
                  <a:schemeClr val="tx1"/>
                </a:solidFill>
                <a:highlight>
                  <a:srgbClr val="FFFF00"/>
                </a:highlight>
                <a:latin typeface="Times New Roman" panose="02020603050405020304" pitchFamily="18" charset="0"/>
                <a:cs typeface="Times New Roman" panose="02020603050405020304" pitchFamily="18" charset="0"/>
              </a:rPr>
              <a:t>providers</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 and suppliers to bill, for services for which Medicare is not the primary payer</a:t>
            </a:r>
            <a:r>
              <a:rPr lang="en-US" sz="2000" dirty="0">
                <a:solidFill>
                  <a:schemeClr val="tx1"/>
                </a:solidFill>
                <a:latin typeface="Times New Roman" panose="02020603050405020304" pitchFamily="18" charset="0"/>
                <a:cs typeface="Times New Roman" panose="02020603050405020304" pitchFamily="18" charset="0"/>
              </a:rPr>
              <a:t>. The </a:t>
            </a:r>
            <a:r>
              <a:rPr lang="en-US" sz="2000" u="sng" dirty="0">
                <a:solidFill>
                  <a:schemeClr val="tx1"/>
                </a:solidFill>
                <a:latin typeface="Times New Roman" panose="02020603050405020304" pitchFamily="18" charset="0"/>
                <a:cs typeface="Times New Roman" panose="02020603050405020304" pitchFamily="18" charset="0"/>
              </a:rPr>
              <a:t>MA organization</a:t>
            </a:r>
            <a:r>
              <a:rPr lang="en-US" sz="2000" dirty="0">
                <a:solidFill>
                  <a:schemeClr val="tx1"/>
                </a:solidFill>
                <a:latin typeface="Times New Roman" panose="02020603050405020304" pitchFamily="18" charset="0"/>
                <a:cs typeface="Times New Roman" panose="02020603050405020304" pitchFamily="18" charset="0"/>
              </a:rPr>
              <a:t> will exercise the same rights to recover from a primary plan, entity, or individual that the  </a:t>
            </a:r>
            <a:r>
              <a:rPr lang="en-US" sz="2000" u="sng" dirty="0">
                <a:solidFill>
                  <a:schemeClr val="tx1"/>
                </a:solidFill>
                <a:latin typeface="Times New Roman" panose="02020603050405020304" pitchFamily="18" charset="0"/>
                <a:cs typeface="Times New Roman" panose="02020603050405020304" pitchFamily="18" charset="0"/>
              </a:rPr>
              <a:t>Secretary</a:t>
            </a:r>
            <a:r>
              <a:rPr lang="en-US" sz="2000" dirty="0">
                <a:solidFill>
                  <a:schemeClr val="tx1"/>
                </a:solidFill>
                <a:latin typeface="Times New Roman" panose="02020603050405020304" pitchFamily="18" charset="0"/>
                <a:cs typeface="Times New Roman" panose="02020603050405020304" pitchFamily="18" charset="0"/>
              </a:rPr>
              <a:t> exercises under the MSP regulations in subparts B through D of </a:t>
            </a:r>
            <a:r>
              <a:rPr lang="en-US" sz="2000" u="sng" dirty="0">
                <a:solidFill>
                  <a:schemeClr val="tx1"/>
                </a:solidFill>
                <a:latin typeface="Times New Roman" panose="02020603050405020304" pitchFamily="18" charset="0"/>
                <a:cs typeface="Times New Roman" panose="02020603050405020304" pitchFamily="18" charset="0"/>
              </a:rPr>
              <a:t>part 411</a:t>
            </a:r>
            <a:r>
              <a:rPr lang="en-US" sz="2000" dirty="0">
                <a:solidFill>
                  <a:schemeClr val="tx1"/>
                </a:solidFill>
                <a:latin typeface="Times New Roman" panose="02020603050405020304" pitchFamily="18" charset="0"/>
                <a:cs typeface="Times New Roman" panose="02020603050405020304" pitchFamily="18" charset="0"/>
              </a:rPr>
              <a:t> of this chapter.</a:t>
            </a:r>
          </a:p>
        </p:txBody>
      </p:sp>
      <p:sp>
        <p:nvSpPr>
          <p:cNvPr id="7" name="Title 5">
            <a:extLst>
              <a:ext uri="{FF2B5EF4-FFF2-40B4-BE49-F238E27FC236}">
                <a16:creationId xmlns:a16="http://schemas.microsoft.com/office/drawing/2014/main" id="{88BDB069-4BD1-42CA-AE36-62CA1C1F436C}"/>
              </a:ext>
            </a:extLst>
          </p:cNvPr>
          <p:cNvSpPr>
            <a:spLocks noGrp="1"/>
          </p:cNvSpPr>
          <p:nvPr>
            <p:ph type="title"/>
          </p:nvPr>
        </p:nvSpPr>
        <p:spPr>
          <a:xfrm>
            <a:off x="581192" y="702156"/>
            <a:ext cx="11029616" cy="1188720"/>
          </a:xfrm>
        </p:spPr>
        <p:txBody>
          <a:bodyPr>
            <a:normAutofit/>
          </a:bodyPr>
          <a:lstStyle/>
          <a:p>
            <a:r>
              <a:rPr lang="en-US" b="1" dirty="0">
                <a:latin typeface="Times New Roman" panose="02020603050405020304" pitchFamily="18" charset="0"/>
                <a:cs typeface="Times New Roman" panose="02020603050405020304" pitchFamily="18" charset="0"/>
              </a:rPr>
              <a:t>Paid v. Billed</a:t>
            </a:r>
          </a:p>
        </p:txBody>
      </p:sp>
    </p:spTree>
    <p:extLst>
      <p:ext uri="{BB962C8B-B14F-4D97-AF65-F5344CB8AC3E}">
        <p14:creationId xmlns:p14="http://schemas.microsoft.com/office/powerpoint/2010/main" val="587582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192" y="1819275"/>
            <a:ext cx="10940922" cy="4337050"/>
          </a:xfrm>
        </p:spPr>
        <p:txBody>
          <a:bodyPr>
            <a:normAutofit/>
          </a:bodyPr>
          <a:lstStyle/>
          <a:p>
            <a:pPr marL="0" indent="0" algn="just">
              <a:buNone/>
            </a:pPr>
            <a:r>
              <a:rPr lang="en-US" sz="3200" b="1" dirty="0">
                <a:solidFill>
                  <a:schemeClr val="tx1"/>
                </a:solidFill>
                <a:latin typeface="Times New Roman" panose="02020603050405020304" pitchFamily="18" charset="0"/>
                <a:cs typeface="Times New Roman" panose="02020603050405020304" pitchFamily="18" charset="0"/>
              </a:rPr>
              <a:t>42 U.S.C. § 1395w-22 – Benefits and beneficiary protections </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(4)</a:t>
            </a:r>
            <a:r>
              <a:rPr lang="en-US" sz="2000" b="1" dirty="0">
                <a:solidFill>
                  <a:schemeClr val="tx1"/>
                </a:solidFill>
                <a:latin typeface="Times New Roman" panose="02020603050405020304" pitchFamily="18" charset="0"/>
                <a:cs typeface="Times New Roman" panose="02020603050405020304" pitchFamily="18" charset="0"/>
              </a:rPr>
              <a:t>Organization as secondary payer</a:t>
            </a:r>
            <a:r>
              <a:rPr lang="en-US" sz="2000" dirty="0">
                <a:solidFill>
                  <a:schemeClr val="tx1"/>
                </a:solidFill>
                <a:latin typeface="Times New Roman" panose="02020603050405020304" pitchFamily="18" charset="0"/>
                <a:cs typeface="Times New Roman" panose="02020603050405020304" pitchFamily="18" charset="0"/>
              </a:rPr>
              <a:t> Notwithstanding any other provision of law, a </a:t>
            </a:r>
            <a:r>
              <a:rPr lang="en-US" sz="2000" dirty="0" err="1">
                <a:solidFill>
                  <a:schemeClr val="tx1"/>
                </a:solidFill>
                <a:highlight>
                  <a:srgbClr val="FFFF00"/>
                </a:highlight>
                <a:latin typeface="Times New Roman" panose="02020603050405020304" pitchFamily="18" charset="0"/>
                <a:cs typeface="Times New Roman" panose="02020603050405020304" pitchFamily="18" charset="0"/>
              </a:rPr>
              <a:t>Medicare+Choice</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 organization may</a:t>
            </a:r>
            <a:r>
              <a:rPr lang="en-US" sz="2000" dirty="0">
                <a:solidFill>
                  <a:schemeClr val="tx1"/>
                </a:solidFill>
                <a:latin typeface="Times New Roman" panose="02020603050405020304" pitchFamily="18" charset="0"/>
                <a:cs typeface="Times New Roman" panose="02020603050405020304" pitchFamily="18" charset="0"/>
              </a:rPr>
              <a:t> (in the case of the provision of items and services to an individual under a </a:t>
            </a:r>
            <a:r>
              <a:rPr lang="en-US" sz="2000" dirty="0" err="1">
                <a:solidFill>
                  <a:schemeClr val="tx1"/>
                </a:solidFill>
                <a:latin typeface="Times New Roman" panose="02020603050405020304" pitchFamily="18" charset="0"/>
                <a:cs typeface="Times New Roman" panose="02020603050405020304" pitchFamily="18" charset="0"/>
              </a:rPr>
              <a:t>Medicare+Choice</a:t>
            </a:r>
            <a:r>
              <a:rPr lang="en-US" sz="2000" dirty="0">
                <a:solidFill>
                  <a:schemeClr val="tx1"/>
                </a:solidFill>
                <a:latin typeface="Times New Roman" panose="02020603050405020304" pitchFamily="18" charset="0"/>
                <a:cs typeface="Times New Roman" panose="02020603050405020304" pitchFamily="18" charset="0"/>
              </a:rPr>
              <a:t> plan </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under circumstances in which payment under this subchapter is made</a:t>
            </a:r>
            <a:r>
              <a:rPr lang="en-US" sz="2000" b="1" dirty="0">
                <a:solidFill>
                  <a:schemeClr val="tx1"/>
                </a:solidFill>
                <a:highlight>
                  <a:srgbClr val="FFFF00"/>
                </a:highlight>
                <a:latin typeface="Times New Roman" panose="02020603050405020304" pitchFamily="18" charset="0"/>
                <a:cs typeface="Times New Roman" panose="02020603050405020304" pitchFamily="18" charset="0"/>
              </a:rPr>
              <a:t> </a:t>
            </a:r>
            <a:r>
              <a:rPr lang="en-US" sz="2000" b="1" u="sng" dirty="0">
                <a:solidFill>
                  <a:schemeClr val="tx1"/>
                </a:solidFill>
                <a:highlight>
                  <a:srgbClr val="FFFF00"/>
                </a:highlight>
                <a:latin typeface="Times New Roman" panose="02020603050405020304" pitchFamily="18" charset="0"/>
                <a:cs typeface="Times New Roman" panose="02020603050405020304" pitchFamily="18" charset="0"/>
              </a:rPr>
              <a:t>secondary</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pursuant to </a:t>
            </a:r>
            <a:r>
              <a:rPr lang="en-US" sz="2000" u="sng" dirty="0">
                <a:solidFill>
                  <a:schemeClr val="tx1"/>
                </a:solidFill>
                <a:latin typeface="Times New Roman" panose="02020603050405020304" pitchFamily="18" charset="0"/>
                <a:cs typeface="Times New Roman" panose="02020603050405020304" pitchFamily="18" charset="0"/>
              </a:rPr>
              <a:t>section 1395y(b)(2) of this title</a:t>
            </a:r>
            <a:r>
              <a:rPr lang="en-US" sz="2000" dirty="0">
                <a:solidFill>
                  <a:schemeClr val="tx1"/>
                </a:solidFill>
                <a:latin typeface="Times New Roman" panose="02020603050405020304" pitchFamily="18" charset="0"/>
                <a:cs typeface="Times New Roman" panose="02020603050405020304" pitchFamily="18" charset="0"/>
              </a:rPr>
              <a:t>) </a:t>
            </a:r>
            <a:r>
              <a:rPr lang="en-US" sz="2000" b="1" u="sng" dirty="0">
                <a:solidFill>
                  <a:schemeClr val="tx1"/>
                </a:solidFill>
                <a:highlight>
                  <a:srgbClr val="FFFF00"/>
                </a:highlight>
                <a:latin typeface="Times New Roman" panose="02020603050405020304" pitchFamily="18" charset="0"/>
                <a:cs typeface="Times New Roman" panose="02020603050405020304" pitchFamily="18" charset="0"/>
              </a:rPr>
              <a:t>charge</a:t>
            </a:r>
            <a:r>
              <a:rPr lang="en-US" sz="2000" dirty="0">
                <a:solidFill>
                  <a:schemeClr val="tx1"/>
                </a:solidFill>
                <a:latin typeface="Times New Roman" panose="02020603050405020304" pitchFamily="18" charset="0"/>
                <a:cs typeface="Times New Roman" panose="02020603050405020304" pitchFamily="18" charset="0"/>
              </a:rPr>
              <a:t> or authorize the provider of such services to charge, in accordance with the charges allowed under a law, plan, or policy described in such section—</a:t>
            </a:r>
          </a:p>
          <a:p>
            <a:pPr lvl="1" algn="just"/>
            <a:r>
              <a:rPr lang="en-US" sz="2000" dirty="0">
                <a:solidFill>
                  <a:schemeClr val="tx1"/>
                </a:solidFill>
                <a:latin typeface="Times New Roman" panose="02020603050405020304" pitchFamily="18" charset="0"/>
                <a:cs typeface="Times New Roman" panose="02020603050405020304" pitchFamily="18" charset="0"/>
              </a:rPr>
              <a:t>(A) </a:t>
            </a:r>
            <a:r>
              <a:rPr lang="en-US" sz="2000" b="1" dirty="0">
                <a:solidFill>
                  <a:schemeClr val="tx1"/>
                </a:solidFill>
                <a:highlight>
                  <a:srgbClr val="FFFF00"/>
                </a:highlight>
                <a:latin typeface="Times New Roman" panose="02020603050405020304" pitchFamily="18" charset="0"/>
                <a:cs typeface="Times New Roman" panose="02020603050405020304" pitchFamily="18" charset="0"/>
              </a:rPr>
              <a:t>the insurance carrier, employer, or other entity which under such law, plan, or policy is 	to pay for the provision of such services</a:t>
            </a:r>
            <a:r>
              <a:rPr lang="en-US" sz="2000" dirty="0">
                <a:solidFill>
                  <a:schemeClr val="tx1"/>
                </a:solidFill>
                <a:latin typeface="Times New Roman" panose="02020603050405020304" pitchFamily="18" charset="0"/>
                <a:cs typeface="Times New Roman" panose="02020603050405020304" pitchFamily="18" charset="0"/>
              </a:rPr>
              <a:t>, or</a:t>
            </a:r>
          </a:p>
          <a:p>
            <a:pPr lvl="1" algn="just"/>
            <a:r>
              <a:rPr lang="en-US" sz="2000" dirty="0">
                <a:solidFill>
                  <a:schemeClr val="tx1"/>
                </a:solidFill>
                <a:latin typeface="Times New Roman" panose="02020603050405020304" pitchFamily="18" charset="0"/>
                <a:cs typeface="Times New Roman" panose="02020603050405020304" pitchFamily="18" charset="0"/>
              </a:rPr>
              <a:t>(B) such individual to the extent that the individual has been paid under such law, plan, or 	policy for such services.</a:t>
            </a:r>
          </a:p>
        </p:txBody>
      </p:sp>
      <p:sp>
        <p:nvSpPr>
          <p:cNvPr id="10" name="Title 5">
            <a:extLst>
              <a:ext uri="{FF2B5EF4-FFF2-40B4-BE49-F238E27FC236}">
                <a16:creationId xmlns:a16="http://schemas.microsoft.com/office/drawing/2014/main" id="{3153DD5E-BB86-4A2E-B0F3-B1C31D2A7388}"/>
              </a:ext>
            </a:extLst>
          </p:cNvPr>
          <p:cNvSpPr>
            <a:spLocks noGrp="1"/>
          </p:cNvSpPr>
          <p:nvPr>
            <p:ph type="title"/>
          </p:nvPr>
        </p:nvSpPr>
        <p:spPr>
          <a:xfrm>
            <a:off x="581025" y="701675"/>
            <a:ext cx="11029950" cy="1189038"/>
          </a:xfrm>
        </p:spPr>
        <p:txBody>
          <a:bodyPr>
            <a:normAutofit/>
          </a:bodyPr>
          <a:lstStyle/>
          <a:p>
            <a:r>
              <a:rPr lang="en-US" b="1" dirty="0">
                <a:latin typeface="Times New Roman" panose="02020603050405020304" pitchFamily="18" charset="0"/>
                <a:cs typeface="Times New Roman" panose="02020603050405020304" pitchFamily="18" charset="0"/>
              </a:rPr>
              <a:t>Paid v. Billed</a:t>
            </a:r>
          </a:p>
        </p:txBody>
      </p:sp>
    </p:spTree>
    <p:extLst>
      <p:ext uri="{BB962C8B-B14F-4D97-AF65-F5344CB8AC3E}">
        <p14:creationId xmlns:p14="http://schemas.microsoft.com/office/powerpoint/2010/main" val="45727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E84E1-77DA-409D-B076-A84AF6F5B2D8}"/>
              </a:ext>
            </a:extLst>
          </p:cNvPr>
          <p:cNvPicPr>
            <a:picLocks noChangeAspect="1"/>
          </p:cNvPicPr>
          <p:nvPr/>
        </p:nvPicPr>
        <p:blipFill>
          <a:blip r:embed="rId2"/>
          <a:stretch>
            <a:fillRect/>
          </a:stretch>
        </p:blipFill>
        <p:spPr>
          <a:xfrm>
            <a:off x="0" y="0"/>
            <a:ext cx="12192000" cy="6353791"/>
          </a:xfrm>
          <a:prstGeom prst="rect">
            <a:avLst/>
          </a:prstGeom>
        </p:spPr>
      </p:pic>
    </p:spTree>
    <p:extLst>
      <p:ext uri="{BB962C8B-B14F-4D97-AF65-F5344CB8AC3E}">
        <p14:creationId xmlns:p14="http://schemas.microsoft.com/office/powerpoint/2010/main" val="2815348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171450" y="1704974"/>
            <a:ext cx="11274464" cy="4314826"/>
          </a:xfrm>
        </p:spPr>
        <p:txBody>
          <a:bodyPr>
            <a:normAutofit/>
          </a:bodyPr>
          <a:lstStyle/>
          <a:p>
            <a:pPr marL="324000" lvl="1" indent="0" algn="just">
              <a:buNone/>
            </a:pPr>
            <a:r>
              <a:rPr lang="en-US" sz="3200" b="1" u="sng" dirty="0">
                <a:solidFill>
                  <a:schemeClr val="tx1"/>
                </a:solidFill>
                <a:latin typeface="Times New Roman" panose="02020603050405020304" pitchFamily="18" charset="0"/>
                <a:cs typeface="Times New Roman" panose="02020603050405020304" pitchFamily="18" charset="0"/>
              </a:rPr>
              <a:t>Humana Inc. v. Medtronic </a:t>
            </a:r>
            <a:r>
              <a:rPr lang="en-US" sz="3200" b="1" u="sng" dirty="0" err="1">
                <a:solidFill>
                  <a:schemeClr val="tx1"/>
                </a:solidFill>
                <a:latin typeface="Times New Roman" panose="02020603050405020304" pitchFamily="18" charset="0"/>
                <a:cs typeface="Times New Roman" panose="02020603050405020304" pitchFamily="18" charset="0"/>
              </a:rPr>
              <a:t>Sofamor</a:t>
            </a:r>
            <a:r>
              <a:rPr lang="en-US" sz="3200" b="1" u="sng" dirty="0">
                <a:solidFill>
                  <a:schemeClr val="tx1"/>
                </a:solidFill>
                <a:latin typeface="Times New Roman" panose="02020603050405020304" pitchFamily="18" charset="0"/>
                <a:cs typeface="Times New Roman" panose="02020603050405020304" pitchFamily="18" charset="0"/>
              </a:rPr>
              <a:t> </a:t>
            </a:r>
            <a:r>
              <a:rPr lang="en-US" sz="3200" b="1" u="sng" dirty="0" err="1">
                <a:solidFill>
                  <a:schemeClr val="tx1"/>
                </a:solidFill>
                <a:latin typeface="Times New Roman" panose="02020603050405020304" pitchFamily="18" charset="0"/>
                <a:cs typeface="Times New Roman" panose="02020603050405020304" pitchFamily="18" charset="0"/>
              </a:rPr>
              <a:t>Danek</a:t>
            </a:r>
            <a:r>
              <a:rPr lang="en-US" sz="3200" b="1" u="sng" dirty="0">
                <a:solidFill>
                  <a:schemeClr val="tx1"/>
                </a:solidFill>
                <a:latin typeface="Times New Roman" panose="02020603050405020304" pitchFamily="18" charset="0"/>
                <a:cs typeface="Times New Roman" panose="02020603050405020304" pitchFamily="18" charset="0"/>
              </a:rPr>
              <a:t> USA, Inc</a:t>
            </a:r>
            <a:r>
              <a:rPr lang="en-US" sz="3200" b="1" dirty="0">
                <a:solidFill>
                  <a:schemeClr val="tx1"/>
                </a:solidFill>
                <a:latin typeface="Times New Roman" panose="02020603050405020304" pitchFamily="18" charset="0"/>
                <a:cs typeface="Times New Roman" panose="02020603050405020304" pitchFamily="18" charset="0"/>
              </a:rPr>
              <a:t>., 133 F. Supp. 3d 1068, 1078 (W.D. Tenn. 2015)</a:t>
            </a:r>
          </a:p>
          <a:p>
            <a:pPr lvl="1" algn="just"/>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lgn="just">
              <a:buNone/>
            </a:pPr>
            <a:r>
              <a:rPr lang="en-US" sz="2800" dirty="0">
                <a:solidFill>
                  <a:schemeClr val="tx1"/>
                </a:solidFill>
                <a:latin typeface="Times New Roman" panose="02020603050405020304" pitchFamily="18" charset="0"/>
                <a:cs typeface="Times New Roman" panose="02020603050405020304" pitchFamily="18" charset="0"/>
              </a:rPr>
              <a:t>The court in Medtronic agreed with Humana’s argument that the MAOs have the right to bill primary plans.  For clarity, the quotes below are taken directly from the Medtronic opinion and Humana’s briefing in that matter.  As the court did not give a lengthy analysis and merely agreed with Humana’s arguments, it is necessary to read the relevant portion of Humana’s brief. </a:t>
            </a:r>
          </a:p>
        </p:txBody>
      </p:sp>
      <p:sp>
        <p:nvSpPr>
          <p:cNvPr id="10" name="Title 5">
            <a:extLst>
              <a:ext uri="{FF2B5EF4-FFF2-40B4-BE49-F238E27FC236}">
                <a16:creationId xmlns:a16="http://schemas.microsoft.com/office/drawing/2014/main" id="{3153DD5E-BB86-4A2E-B0F3-B1C31D2A7388}"/>
              </a:ext>
            </a:extLst>
          </p:cNvPr>
          <p:cNvSpPr>
            <a:spLocks noGrp="1"/>
          </p:cNvSpPr>
          <p:nvPr>
            <p:ph type="title"/>
          </p:nvPr>
        </p:nvSpPr>
        <p:spPr>
          <a:xfrm>
            <a:off x="581025" y="765176"/>
            <a:ext cx="11029950" cy="728663"/>
          </a:xfrm>
        </p:spPr>
        <p:txBody>
          <a:bodyPr>
            <a:normAutofit/>
          </a:bodyPr>
          <a:lstStyle/>
          <a:p>
            <a:r>
              <a:rPr lang="en-US" b="1" dirty="0">
                <a:latin typeface="Times New Roman" panose="02020603050405020304" pitchFamily="18" charset="0"/>
                <a:cs typeface="Times New Roman" panose="02020603050405020304" pitchFamily="18" charset="0"/>
              </a:rPr>
              <a:t>Paid v. Billed – Courts Agree</a:t>
            </a:r>
          </a:p>
        </p:txBody>
      </p:sp>
    </p:spTree>
    <p:extLst>
      <p:ext uri="{BB962C8B-B14F-4D97-AF65-F5344CB8AC3E}">
        <p14:creationId xmlns:p14="http://schemas.microsoft.com/office/powerpoint/2010/main" val="522749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285750" y="1114424"/>
            <a:ext cx="11245889" cy="4629151"/>
          </a:xfrm>
        </p:spPr>
        <p:txBody>
          <a:bodyPr>
            <a:normAutofit/>
          </a:bodyPr>
          <a:lstStyle/>
          <a:p>
            <a:pPr marL="324000" lvl="1" indent="0" algn="just">
              <a:buNone/>
            </a:pPr>
            <a:r>
              <a:rPr lang="en-US" sz="3600" b="1" dirty="0">
                <a:solidFill>
                  <a:schemeClr val="tx1"/>
                </a:solidFill>
                <a:latin typeface="Times New Roman" panose="02020603050405020304" pitchFamily="18" charset="0"/>
                <a:cs typeface="Times New Roman" panose="02020603050405020304" pitchFamily="18" charset="0"/>
              </a:rPr>
              <a:t>Medicare Advantage has A Right-To-Charge 42 U.S.C. § 1395w-22(a)(4)</a:t>
            </a:r>
            <a:endParaRPr lang="en-US" sz="3600" dirty="0">
              <a:solidFill>
                <a:schemeClr val="tx1"/>
              </a:solidFill>
              <a:latin typeface="Times New Roman" panose="02020603050405020304" pitchFamily="18" charset="0"/>
              <a:cs typeface="Times New Roman" panose="02020603050405020304" pitchFamily="18" charset="0"/>
            </a:endParaRPr>
          </a:p>
          <a:p>
            <a:pPr marL="324000" lvl="1"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324000" lvl="1" indent="0" algn="just">
              <a:buNone/>
            </a:pPr>
            <a:r>
              <a:rPr lang="en-US" sz="2000" dirty="0">
                <a:solidFill>
                  <a:schemeClr val="tx1"/>
                </a:solidFill>
                <a:latin typeface="Times New Roman" panose="02020603050405020304" pitchFamily="18" charset="0"/>
                <a:cs typeface="Times New Roman" panose="02020603050405020304" pitchFamily="18" charset="0"/>
              </a:rPr>
              <a:t>“Second, </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§1395w-22(a)(4) states an MAO may “charge or authorize the provider of such services to charge, in accordance with the charges allowed under a law, plan, or policy.” Applicable regulations have defined the term “charge” to mean “bill.” See 42 CFR § 422.108</a:t>
            </a:r>
            <a:r>
              <a:rPr lang="en-US" sz="2000" dirty="0">
                <a:solidFill>
                  <a:schemeClr val="tx1"/>
                </a:solidFill>
                <a:latin typeface="Times New Roman" panose="02020603050405020304" pitchFamily="18" charset="0"/>
                <a:cs typeface="Times New Roman" panose="02020603050405020304" pitchFamily="18" charset="0"/>
              </a:rPr>
              <a:t>. Under applicable regulations, “[t]he MA organization may bill, or authorize a provider to bill, other individuals or entities for covered Medicare services for which Medicare is not the primary ; (2) The Medicare enrollee, to the extent that he or she has been paid by the carrier, employer, or entity for covered medical expenses.” 42 C.F.R. § 422.108(d). </a:t>
            </a:r>
            <a:r>
              <a:rPr lang="en-US" sz="2000" dirty="0">
                <a:solidFill>
                  <a:schemeClr val="tx1"/>
                </a:solidFill>
                <a:highlight>
                  <a:srgbClr val="FFFF00"/>
                </a:highlight>
                <a:latin typeface="Times New Roman" panose="02020603050405020304" pitchFamily="18" charset="0"/>
                <a:cs typeface="Times New Roman" panose="02020603050405020304" pitchFamily="18" charset="0"/>
              </a:rPr>
              <a:t>The MA Organization clearly has the right to bill the primary plan under Section 1395w22(a). If the MA Organization cannot then collect on those bills, this provision would be rendered meaningless.”</a:t>
            </a:r>
            <a:r>
              <a:rPr lang="en-US" sz="2000" dirty="0">
                <a:solidFill>
                  <a:schemeClr val="tx1"/>
                </a:solidFill>
                <a:latin typeface="Times New Roman" panose="02020603050405020304" pitchFamily="18" charset="0"/>
                <a:cs typeface="Times New Roman" panose="02020603050405020304" pitchFamily="18" charset="0"/>
              </a:rPr>
              <a:t> </a:t>
            </a:r>
          </a:p>
        </p:txBody>
      </p:sp>
      <p:sp>
        <p:nvSpPr>
          <p:cNvPr id="10" name="Title 5">
            <a:extLst>
              <a:ext uri="{FF2B5EF4-FFF2-40B4-BE49-F238E27FC236}">
                <a16:creationId xmlns:a16="http://schemas.microsoft.com/office/drawing/2014/main" id="{3153DD5E-BB86-4A2E-B0F3-B1C31D2A7388}"/>
              </a:ext>
            </a:extLst>
          </p:cNvPr>
          <p:cNvSpPr>
            <a:spLocks noGrp="1"/>
          </p:cNvSpPr>
          <p:nvPr>
            <p:ph type="title"/>
          </p:nvPr>
        </p:nvSpPr>
        <p:spPr>
          <a:xfrm>
            <a:off x="581025" y="444499"/>
            <a:ext cx="11029950" cy="669925"/>
          </a:xfrm>
        </p:spPr>
        <p:txBody>
          <a:bodyPr>
            <a:normAutofit fontScale="90000"/>
          </a:bodyPr>
          <a:lstStyle/>
          <a:p>
            <a:r>
              <a:rPr lang="en-US" b="1" u="sng" dirty="0">
                <a:latin typeface="Times New Roman" panose="02020603050405020304" pitchFamily="18" charset="0"/>
                <a:cs typeface="Times New Roman" panose="02020603050405020304" pitchFamily="18" charset="0"/>
              </a:rPr>
              <a:t>Paid v. Billed</a:t>
            </a:r>
          </a:p>
        </p:txBody>
      </p:sp>
    </p:spTree>
    <p:extLst>
      <p:ext uri="{BB962C8B-B14F-4D97-AF65-F5344CB8AC3E}">
        <p14:creationId xmlns:p14="http://schemas.microsoft.com/office/powerpoint/2010/main" val="3901231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025" y="1628774"/>
            <a:ext cx="10940922" cy="3997325"/>
          </a:xfrm>
        </p:spPr>
        <p:txBody>
          <a:bodyPr>
            <a:normAutofit lnSpcReduction="10000"/>
          </a:bodyPr>
          <a:lstStyle/>
          <a:p>
            <a:pPr marL="324000" lvl="1" indent="0" algn="just">
              <a:buNone/>
            </a:pPr>
            <a:r>
              <a:rPr lang="en-US" sz="4600" b="1" u="sng" dirty="0">
                <a:solidFill>
                  <a:schemeClr val="tx1"/>
                </a:solidFill>
                <a:latin typeface="Times New Roman" panose="02020603050405020304" pitchFamily="18" charset="0"/>
                <a:cs typeface="Times New Roman" panose="02020603050405020304" pitchFamily="18" charset="0"/>
              </a:rPr>
              <a:t>Bio-Medical v. Central States</a:t>
            </a:r>
            <a:r>
              <a:rPr lang="en-US" sz="4600" b="1" dirty="0">
                <a:solidFill>
                  <a:schemeClr val="tx1"/>
                </a:solidFill>
                <a:latin typeface="Times New Roman" panose="02020603050405020304" pitchFamily="18" charset="0"/>
                <a:cs typeface="Times New Roman" panose="02020603050405020304" pitchFamily="18" charset="0"/>
              </a:rPr>
              <a:t>, 656 F.3d 277 (6th Cir. 2011)  </a:t>
            </a:r>
          </a:p>
          <a:p>
            <a:pPr lvl="1" algn="just"/>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lgn="just">
              <a:buNone/>
            </a:pPr>
            <a:r>
              <a:rPr lang="en-US" sz="2800" dirty="0">
                <a:solidFill>
                  <a:schemeClr val="tx1"/>
                </a:solidFill>
                <a:latin typeface="Times New Roman" panose="02020603050405020304" pitchFamily="18" charset="0"/>
                <a:cs typeface="Times New Roman" panose="02020603050405020304" pitchFamily="18" charset="0"/>
              </a:rPr>
              <a:t>“Double damages must be at least enough such that the expected value of the litigation, after subtracting Medicare’s anticipated recovery, will be greater than zero. If this were the only consideration, we would hold that </a:t>
            </a:r>
            <a:r>
              <a:rPr lang="en-US" sz="2800" dirty="0">
                <a:solidFill>
                  <a:schemeClr val="tx1"/>
                </a:solidFill>
                <a:highlight>
                  <a:srgbClr val="FFFF00"/>
                </a:highlight>
                <a:latin typeface="Times New Roman" panose="02020603050405020304" pitchFamily="18" charset="0"/>
                <a:cs typeface="Times New Roman" panose="02020603050405020304" pitchFamily="18" charset="0"/>
              </a:rPr>
              <a:t>the reference point for double damages is the amount the private insurer would have paid, rather than the amount paid by Medicare, because the former usually exceeds the latter </a:t>
            </a:r>
            <a:r>
              <a:rPr lang="en-US" sz="2800" dirty="0">
                <a:solidFill>
                  <a:schemeClr val="tx1"/>
                </a:solidFill>
                <a:latin typeface="Times New Roman" panose="02020603050405020304" pitchFamily="18" charset="0"/>
                <a:cs typeface="Times New Roman" panose="02020603050405020304" pitchFamily="18" charset="0"/>
              </a:rPr>
              <a:t>. . . . </a:t>
            </a:r>
          </a:p>
        </p:txBody>
      </p:sp>
      <p:sp>
        <p:nvSpPr>
          <p:cNvPr id="10" name="Title 5">
            <a:extLst>
              <a:ext uri="{FF2B5EF4-FFF2-40B4-BE49-F238E27FC236}">
                <a16:creationId xmlns:a16="http://schemas.microsoft.com/office/drawing/2014/main" id="{3153DD5E-BB86-4A2E-B0F3-B1C31D2A7388}"/>
              </a:ext>
            </a:extLst>
          </p:cNvPr>
          <p:cNvSpPr>
            <a:spLocks noGrp="1"/>
          </p:cNvSpPr>
          <p:nvPr>
            <p:ph type="title"/>
          </p:nvPr>
        </p:nvSpPr>
        <p:spPr>
          <a:xfrm>
            <a:off x="581025" y="170657"/>
            <a:ext cx="11029950" cy="1189038"/>
          </a:xfrm>
        </p:spPr>
        <p:txBody>
          <a:bodyPr>
            <a:normAutofit/>
          </a:bodyPr>
          <a:lstStyle/>
          <a:p>
            <a:r>
              <a:rPr lang="en-US" b="1" u="sng" dirty="0">
                <a:latin typeface="Times New Roman" panose="02020603050405020304" pitchFamily="18" charset="0"/>
                <a:cs typeface="Times New Roman" panose="02020603050405020304" pitchFamily="18" charset="0"/>
              </a:rPr>
              <a:t>Paid v. Billed</a:t>
            </a:r>
          </a:p>
        </p:txBody>
      </p:sp>
    </p:spTree>
    <p:extLst>
      <p:ext uri="{BB962C8B-B14F-4D97-AF65-F5344CB8AC3E}">
        <p14:creationId xmlns:p14="http://schemas.microsoft.com/office/powerpoint/2010/main" val="1255251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7F5439E-E04F-48A3-AA2E-9E2908C6716E}"/>
              </a:ext>
            </a:extLst>
          </p:cNvPr>
          <p:cNvSpPr>
            <a:spLocks noGrp="1"/>
          </p:cNvSpPr>
          <p:nvPr>
            <p:ph idx="1"/>
          </p:nvPr>
        </p:nvSpPr>
        <p:spPr>
          <a:xfrm>
            <a:off x="581192" y="1424369"/>
            <a:ext cx="10940922" cy="4668455"/>
          </a:xfrm>
        </p:spPr>
        <p:txBody>
          <a:bodyPr>
            <a:normAutofit fontScale="85000" lnSpcReduction="20000"/>
          </a:bodyPr>
          <a:lstStyle/>
          <a:p>
            <a:pPr marL="324000" lvl="1" indent="0" algn="just">
              <a:lnSpc>
                <a:spcPct val="120000"/>
              </a:lnSpc>
              <a:spcBef>
                <a:spcPts val="0"/>
              </a:spcBef>
              <a:buNone/>
            </a:pPr>
            <a:r>
              <a:rPr lang="en-US" sz="4600" b="1" u="sng" kern="0" dirty="0">
                <a:solidFill>
                  <a:schemeClr val="tx1"/>
                </a:solidFill>
                <a:latin typeface="Times New Roman" panose="02020603050405020304" pitchFamily="18" charset="0"/>
                <a:cs typeface="Times New Roman" panose="02020603050405020304" pitchFamily="18" charset="0"/>
              </a:rPr>
              <a:t>MSPA Claims 1, LLC v. Ocean Harbor Cas. Inc</a:t>
            </a:r>
            <a:r>
              <a:rPr lang="en-US" sz="4600" b="1" kern="0" dirty="0">
                <a:solidFill>
                  <a:schemeClr val="tx1"/>
                </a:solidFill>
                <a:latin typeface="Times New Roman" panose="02020603050405020304" pitchFamily="18" charset="0"/>
                <a:cs typeface="Times New Roman" panose="02020603050405020304" pitchFamily="18" charset="0"/>
              </a:rPr>
              <a:t>., Case No. 2015-1946 CA 06 (Fla. 11th Cir. Ct. 2016) </a:t>
            </a:r>
          </a:p>
          <a:p>
            <a:pPr lvl="1" algn="just"/>
            <a:endParaRPr lang="en-US" sz="2800" dirty="0">
              <a:solidFill>
                <a:schemeClr val="tx1"/>
              </a:solidFill>
              <a:latin typeface="Times New Roman" panose="02020603050405020304" pitchFamily="18" charset="0"/>
              <a:cs typeface="Times New Roman" panose="02020603050405020304" pitchFamily="18" charset="0"/>
            </a:endParaRPr>
          </a:p>
          <a:p>
            <a:pPr marL="324000" lvl="1" indent="0" algn="just">
              <a:buNone/>
            </a:pPr>
            <a:r>
              <a:rPr lang="en-US" sz="2800" dirty="0">
                <a:solidFill>
                  <a:schemeClr val="tx1"/>
                </a:solidFill>
                <a:latin typeface="Times New Roman" panose="02020603050405020304" pitchFamily="18" charset="0"/>
                <a:cs typeface="Times New Roman" panose="02020603050405020304" pitchFamily="18" charset="0"/>
              </a:rPr>
              <a:t>“As the issues presented will be resolved by the review of data and by examining and interpreting Florida’s No-Fault law and the MSP Law, there will be no need for fact specific individual analysis of intent or causation, and damages will be calculated based upon the total fee-for-service amounts.”   </a:t>
            </a:r>
          </a:p>
          <a:p>
            <a:pPr marL="324000" lvl="1" indent="0" algn="just">
              <a:buNone/>
            </a:pPr>
            <a:r>
              <a:rPr lang="en-US" sz="2800" dirty="0">
                <a:solidFill>
                  <a:schemeClr val="tx1"/>
                </a:solidFill>
                <a:latin typeface="Times New Roman" panose="02020603050405020304" pitchFamily="18" charset="0"/>
                <a:cs typeface="Times New Roman" panose="02020603050405020304" pitchFamily="18" charset="0"/>
              </a:rPr>
              <a:t> </a:t>
            </a:r>
          </a:p>
          <a:p>
            <a:pPr marL="324000" lvl="1" indent="0" algn="just">
              <a:buNone/>
            </a:pPr>
            <a:r>
              <a:rPr lang="en-US" sz="2800" dirty="0">
                <a:solidFill>
                  <a:schemeClr val="tx1"/>
                </a:solidFill>
                <a:latin typeface="Times New Roman" panose="02020603050405020304" pitchFamily="18" charset="0"/>
                <a:cs typeface="Times New Roman" panose="02020603050405020304" pitchFamily="18" charset="0"/>
              </a:rPr>
              <a:t>“There is no need for a fact-specific individual analysis of intent or causation, and damages will be calculated based upon the total fee-for-service amounts associated with the payments made on behalf of an enrollee by an MAO.” </a:t>
            </a:r>
          </a:p>
        </p:txBody>
      </p:sp>
      <p:sp>
        <p:nvSpPr>
          <p:cNvPr id="10" name="Title 5">
            <a:extLst>
              <a:ext uri="{FF2B5EF4-FFF2-40B4-BE49-F238E27FC236}">
                <a16:creationId xmlns:a16="http://schemas.microsoft.com/office/drawing/2014/main" id="{3153DD5E-BB86-4A2E-B0F3-B1C31D2A7388}"/>
              </a:ext>
            </a:extLst>
          </p:cNvPr>
          <p:cNvSpPr>
            <a:spLocks noGrp="1"/>
          </p:cNvSpPr>
          <p:nvPr>
            <p:ph type="title"/>
          </p:nvPr>
        </p:nvSpPr>
        <p:spPr>
          <a:xfrm>
            <a:off x="581192" y="235331"/>
            <a:ext cx="11029950" cy="1189038"/>
          </a:xfrm>
        </p:spPr>
        <p:txBody>
          <a:bodyPr>
            <a:normAutofit/>
          </a:bodyPr>
          <a:lstStyle/>
          <a:p>
            <a:r>
              <a:rPr lang="en-US" b="1" u="sng" dirty="0">
                <a:latin typeface="Times New Roman" panose="02020603050405020304" pitchFamily="18" charset="0"/>
                <a:cs typeface="Times New Roman" panose="02020603050405020304" pitchFamily="18" charset="0"/>
              </a:rPr>
              <a:t>Paid v. Billed</a:t>
            </a:r>
          </a:p>
        </p:txBody>
      </p:sp>
    </p:spTree>
    <p:extLst>
      <p:ext uri="{BB962C8B-B14F-4D97-AF65-F5344CB8AC3E}">
        <p14:creationId xmlns:p14="http://schemas.microsoft.com/office/powerpoint/2010/main" val="2595320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We Maximize </a:t>
            </a: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Recoveries</a:t>
            </a:r>
          </a:p>
        </p:txBody>
      </p:sp>
    </p:spTree>
    <p:extLst>
      <p:ext uri="{BB962C8B-B14F-4D97-AF65-F5344CB8AC3E}">
        <p14:creationId xmlns:p14="http://schemas.microsoft.com/office/powerpoint/2010/main" val="1913705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B2C699-8EE5-4570-AC28-BB436FA9292B}"/>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D8C8913-8E26-4BA4-9B2F-E9822DC2391A}"/>
              </a:ext>
            </a:extLst>
          </p:cNvPr>
          <p:cNvSpPr>
            <a:spLocks noGrp="1"/>
          </p:cNvSpPr>
          <p:nvPr>
            <p:ph type="title"/>
          </p:nvPr>
        </p:nvSpPr>
        <p:spPr>
          <a:xfrm>
            <a:off x="838200" y="271416"/>
            <a:ext cx="10515600" cy="819241"/>
          </a:xfrm>
        </p:spPr>
        <p:txBody>
          <a:bodyPr>
            <a:normAutofit/>
          </a:bodyPr>
          <a:lstStyle/>
          <a:p>
            <a:pPr algn="ctr"/>
            <a:r>
              <a:rPr lang="en-US" b="1" u="sng" dirty="0">
                <a:latin typeface="Times New Roman" panose="02020603050405020304" pitchFamily="18" charset="0"/>
                <a:cs typeface="Times New Roman" panose="02020603050405020304" pitchFamily="18" charset="0"/>
              </a:rPr>
              <a:t>MSP Recovery – Client Roster</a:t>
            </a:r>
          </a:p>
        </p:txBody>
      </p:sp>
      <p:pic>
        <p:nvPicPr>
          <p:cNvPr id="4" name="Picture 3">
            <a:extLst>
              <a:ext uri="{FF2B5EF4-FFF2-40B4-BE49-F238E27FC236}">
                <a16:creationId xmlns:a16="http://schemas.microsoft.com/office/drawing/2014/main" id="{5125DD33-5DE3-45FA-B3C2-0413F49E809F}"/>
              </a:ext>
            </a:extLst>
          </p:cNvPr>
          <p:cNvPicPr>
            <a:picLocks noChangeAspect="1"/>
          </p:cNvPicPr>
          <p:nvPr/>
        </p:nvPicPr>
        <p:blipFill>
          <a:blip r:embed="rId2"/>
          <a:stretch>
            <a:fillRect/>
          </a:stretch>
        </p:blipFill>
        <p:spPr>
          <a:xfrm>
            <a:off x="3263062" y="1274678"/>
            <a:ext cx="5665875" cy="5264234"/>
          </a:xfrm>
          <a:prstGeom prst="rect">
            <a:avLst/>
          </a:prstGeom>
        </p:spPr>
      </p:pic>
      <p:sp>
        <p:nvSpPr>
          <p:cNvPr id="5" name="Slide Number Placeholder 4">
            <a:extLst>
              <a:ext uri="{FF2B5EF4-FFF2-40B4-BE49-F238E27FC236}">
                <a16:creationId xmlns:a16="http://schemas.microsoft.com/office/drawing/2014/main" id="{CADE009D-2916-4BD4-A872-0BF64F70A477}"/>
              </a:ext>
            </a:extLst>
          </p:cNvPr>
          <p:cNvSpPr>
            <a:spLocks noGrp="1"/>
          </p:cNvSpPr>
          <p:nvPr>
            <p:ph type="sldNum" sz="quarter" idx="12"/>
          </p:nvPr>
        </p:nvSpPr>
        <p:spPr/>
        <p:txBody>
          <a:bodyPr/>
          <a:lstStyle/>
          <a:p>
            <a:fld id="{B8C23C5E-8447-44FF-B8AD-5D24CCBEF0C1}" type="slidenum">
              <a:rPr lang="en-US" smtClean="0"/>
              <a:t>65</a:t>
            </a:fld>
            <a:endParaRPr lang="en-US"/>
          </a:p>
        </p:txBody>
      </p:sp>
    </p:spTree>
    <p:extLst>
      <p:ext uri="{BB962C8B-B14F-4D97-AF65-F5344CB8AC3E}">
        <p14:creationId xmlns:p14="http://schemas.microsoft.com/office/powerpoint/2010/main" val="959402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0107A5-E50A-4833-A69A-C6E85F6B8897}"/>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A8BBA0-CB33-464A-8F47-C225DBF1A77B}"/>
              </a:ext>
            </a:extLst>
          </p:cNvPr>
          <p:cNvSpPr>
            <a:spLocks noGrp="1"/>
          </p:cNvSpPr>
          <p:nvPr>
            <p:ph type="title"/>
          </p:nvPr>
        </p:nvSpPr>
        <p:spPr>
          <a:xfrm>
            <a:off x="838200" y="56423"/>
            <a:ext cx="10515600" cy="913562"/>
          </a:xfrm>
        </p:spPr>
        <p:txBody>
          <a:bodyPr>
            <a:normAutofit/>
          </a:bodyPr>
          <a:lstStyle/>
          <a:p>
            <a:pPr algn="ctr"/>
            <a:r>
              <a:rPr lang="en-US" sz="4800" b="1" dirty="0">
                <a:latin typeface="Times New Roman" panose="02020603050405020304" pitchFamily="18" charset="0"/>
                <a:cs typeface="Times New Roman" panose="02020603050405020304" pitchFamily="18" charset="0"/>
              </a:rPr>
              <a:t>MSP Recovery – Assigned Claims</a:t>
            </a:r>
          </a:p>
        </p:txBody>
      </p:sp>
      <p:pic>
        <p:nvPicPr>
          <p:cNvPr id="6" name="Picture 5">
            <a:extLst>
              <a:ext uri="{FF2B5EF4-FFF2-40B4-BE49-F238E27FC236}">
                <a16:creationId xmlns:a16="http://schemas.microsoft.com/office/drawing/2014/main" id="{DC45F55E-9259-4175-B240-6D1E4876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834" y="969985"/>
            <a:ext cx="8460651" cy="5473618"/>
          </a:xfrm>
          <a:prstGeom prst="rect">
            <a:avLst/>
          </a:prstGeom>
        </p:spPr>
      </p:pic>
      <p:sp>
        <p:nvSpPr>
          <p:cNvPr id="3" name="TextBox 2">
            <a:extLst>
              <a:ext uri="{FF2B5EF4-FFF2-40B4-BE49-F238E27FC236}">
                <a16:creationId xmlns:a16="http://schemas.microsoft.com/office/drawing/2014/main" id="{D659D777-229A-499F-BD3C-9548EFEECA23}"/>
              </a:ext>
            </a:extLst>
          </p:cNvPr>
          <p:cNvSpPr txBox="1"/>
          <p:nvPr/>
        </p:nvSpPr>
        <p:spPr>
          <a:xfrm>
            <a:off x="240005" y="2088118"/>
            <a:ext cx="2842829"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Related to Assigned Claims in all 50 states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Each dot represents a zip code where MSP Recovery has been assigned claims.</a:t>
            </a:r>
          </a:p>
        </p:txBody>
      </p:sp>
      <p:sp>
        <p:nvSpPr>
          <p:cNvPr id="4" name="Slide Number Placeholder 3">
            <a:extLst>
              <a:ext uri="{FF2B5EF4-FFF2-40B4-BE49-F238E27FC236}">
                <a16:creationId xmlns:a16="http://schemas.microsoft.com/office/drawing/2014/main" id="{061E9D8F-EFC6-4B28-AA62-84FA5B227D99}"/>
              </a:ext>
            </a:extLst>
          </p:cNvPr>
          <p:cNvSpPr>
            <a:spLocks noGrp="1"/>
          </p:cNvSpPr>
          <p:nvPr>
            <p:ph type="sldNum" sz="quarter" idx="12"/>
          </p:nvPr>
        </p:nvSpPr>
        <p:spPr/>
        <p:txBody>
          <a:bodyPr/>
          <a:lstStyle/>
          <a:p>
            <a:fld id="{B8C23C5E-8447-44FF-B8AD-5D24CCBEF0C1}" type="slidenum">
              <a:rPr lang="en-US" smtClean="0"/>
              <a:t>66</a:t>
            </a:fld>
            <a:endParaRPr lang="en-US"/>
          </a:p>
        </p:txBody>
      </p:sp>
    </p:spTree>
    <p:extLst>
      <p:ext uri="{BB962C8B-B14F-4D97-AF65-F5344CB8AC3E}">
        <p14:creationId xmlns:p14="http://schemas.microsoft.com/office/powerpoint/2010/main" val="1667055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1600566A-6AFE-4858-9327-5808E8A1A6F6}"/>
              </a:ext>
            </a:extLst>
          </p:cNvPr>
          <p:cNvCxnSpPr>
            <a:cxnSpLocks/>
            <a:stCxn id="34" idx="1"/>
          </p:cNvCxnSpPr>
          <p:nvPr/>
        </p:nvCxnSpPr>
        <p:spPr>
          <a:xfrm flipH="1">
            <a:off x="7203445" y="2757337"/>
            <a:ext cx="2438991" cy="1039765"/>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18FF201-F393-48F0-836D-5D9D551973E9}"/>
              </a:ext>
            </a:extLst>
          </p:cNvPr>
          <p:cNvCxnSpPr>
            <a:cxnSpLocks/>
          </p:cNvCxnSpPr>
          <p:nvPr/>
        </p:nvCxnSpPr>
        <p:spPr>
          <a:xfrm flipH="1" flipV="1">
            <a:off x="7203445" y="4384406"/>
            <a:ext cx="2438991" cy="264144"/>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4BDECA7-75D1-4840-B069-3963BD7EAEAD}"/>
              </a:ext>
            </a:extLst>
          </p:cNvPr>
          <p:cNvCxnSpPr>
            <a:cxnSpLocks/>
          </p:cNvCxnSpPr>
          <p:nvPr/>
        </p:nvCxnSpPr>
        <p:spPr>
          <a:xfrm>
            <a:off x="2456318" y="2959310"/>
            <a:ext cx="2350007" cy="939387"/>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41D5B9-80C5-4A09-8DB0-4021B8EDDA42}"/>
              </a:ext>
            </a:extLst>
          </p:cNvPr>
          <p:cNvCxnSpPr>
            <a:cxnSpLocks/>
            <a:stCxn id="28" idx="0"/>
          </p:cNvCxnSpPr>
          <p:nvPr/>
        </p:nvCxnSpPr>
        <p:spPr>
          <a:xfrm flipV="1">
            <a:off x="3265684" y="4880981"/>
            <a:ext cx="2198045" cy="975130"/>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Oval 8">
            <a:hlinkClick r:id="rId2" action="ppaction://hlinksldjump"/>
            <a:extLst>
              <a:ext uri="{FF2B5EF4-FFF2-40B4-BE49-F238E27FC236}">
                <a16:creationId xmlns:a16="http://schemas.microsoft.com/office/drawing/2014/main" id="{39B390AD-5D43-4658-AD5E-C08547678E45}"/>
              </a:ext>
            </a:extLst>
          </p:cNvPr>
          <p:cNvSpPr/>
          <p:nvPr/>
        </p:nvSpPr>
        <p:spPr>
          <a:xfrm>
            <a:off x="4648203" y="3124200"/>
            <a:ext cx="2628900" cy="1981200"/>
          </a:xfrm>
          <a:prstGeom prst="ellipse">
            <a:avLst/>
          </a:prstGeom>
          <a:solidFill>
            <a:srgbClr val="42B4E6"/>
          </a:solidFill>
          <a:ln w="317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imes New Roman" panose="02020603050405020304" pitchFamily="18" charset="0"/>
                <a:cs typeface="Times New Roman" panose="02020603050405020304" pitchFamily="18" charset="0"/>
              </a:rPr>
              <a:t>MAO Claims Data</a:t>
            </a:r>
          </a:p>
        </p:txBody>
      </p:sp>
      <p:sp>
        <p:nvSpPr>
          <p:cNvPr id="10" name="Rectangle 9">
            <a:hlinkClick r:id="rId3" action="ppaction://hlinksldjump"/>
            <a:extLst>
              <a:ext uri="{FF2B5EF4-FFF2-40B4-BE49-F238E27FC236}">
                <a16:creationId xmlns:a16="http://schemas.microsoft.com/office/drawing/2014/main" id="{8462987A-9D92-43A1-9C92-3A91CC3894BA}"/>
              </a:ext>
            </a:extLst>
          </p:cNvPr>
          <p:cNvSpPr/>
          <p:nvPr/>
        </p:nvSpPr>
        <p:spPr>
          <a:xfrm>
            <a:off x="6859061" y="1627867"/>
            <a:ext cx="1429675" cy="648337"/>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CMS NPI</a:t>
            </a:r>
          </a:p>
        </p:txBody>
      </p:sp>
      <p:sp>
        <p:nvSpPr>
          <p:cNvPr id="11" name="Rectangle 10">
            <a:hlinkClick r:id="rId4" action="ppaction://hlinksldjump"/>
            <a:extLst>
              <a:ext uri="{FF2B5EF4-FFF2-40B4-BE49-F238E27FC236}">
                <a16:creationId xmlns:a16="http://schemas.microsoft.com/office/drawing/2014/main" id="{E42A02DC-DE2C-40C2-9950-56FD0AE129B4}"/>
              </a:ext>
            </a:extLst>
          </p:cNvPr>
          <p:cNvSpPr/>
          <p:nvPr/>
        </p:nvSpPr>
        <p:spPr>
          <a:xfrm>
            <a:off x="5227165" y="1485264"/>
            <a:ext cx="1429675" cy="648336"/>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Traffic Crash Reports</a:t>
            </a:r>
          </a:p>
        </p:txBody>
      </p:sp>
      <p:sp>
        <p:nvSpPr>
          <p:cNvPr id="12" name="Rectangle 11">
            <a:hlinkClick r:id="rId5" action="ppaction://hlinksldjump"/>
            <a:extLst>
              <a:ext uri="{FF2B5EF4-FFF2-40B4-BE49-F238E27FC236}">
                <a16:creationId xmlns:a16="http://schemas.microsoft.com/office/drawing/2014/main" id="{0617E8AB-D02C-4322-996A-04AEBC9EB838}"/>
              </a:ext>
            </a:extLst>
          </p:cNvPr>
          <p:cNvSpPr/>
          <p:nvPr/>
        </p:nvSpPr>
        <p:spPr>
          <a:xfrm>
            <a:off x="8957255" y="5117063"/>
            <a:ext cx="1428380" cy="667509"/>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Fair Health</a:t>
            </a:r>
          </a:p>
        </p:txBody>
      </p:sp>
      <p:sp>
        <p:nvSpPr>
          <p:cNvPr id="13" name="Rectangle 12">
            <a:hlinkClick r:id="rId6" action="ppaction://hlinksldjump"/>
            <a:extLst>
              <a:ext uri="{FF2B5EF4-FFF2-40B4-BE49-F238E27FC236}">
                <a16:creationId xmlns:a16="http://schemas.microsoft.com/office/drawing/2014/main" id="{7C206D4E-8F85-452B-BEFB-EBE8C91C97B6}"/>
              </a:ext>
            </a:extLst>
          </p:cNvPr>
          <p:cNvSpPr/>
          <p:nvPr/>
        </p:nvSpPr>
        <p:spPr>
          <a:xfrm>
            <a:off x="1013238" y="4795151"/>
            <a:ext cx="1809171" cy="694394"/>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CMS Laboratory  Fee Schedule</a:t>
            </a:r>
          </a:p>
        </p:txBody>
      </p:sp>
      <p:sp>
        <p:nvSpPr>
          <p:cNvPr id="14" name="Rectangle 13">
            <a:hlinkClick r:id="rId7" action="ppaction://hlinksldjump"/>
            <a:extLst>
              <a:ext uri="{FF2B5EF4-FFF2-40B4-BE49-F238E27FC236}">
                <a16:creationId xmlns:a16="http://schemas.microsoft.com/office/drawing/2014/main" id="{9B927E99-AB96-486F-92F3-403BB19F2885}"/>
              </a:ext>
            </a:extLst>
          </p:cNvPr>
          <p:cNvSpPr/>
          <p:nvPr/>
        </p:nvSpPr>
        <p:spPr>
          <a:xfrm>
            <a:off x="984733" y="3749180"/>
            <a:ext cx="1429675" cy="64833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FDA Device Enforcement</a:t>
            </a:r>
          </a:p>
        </p:txBody>
      </p:sp>
      <p:sp>
        <p:nvSpPr>
          <p:cNvPr id="15" name="Rectangle 14">
            <a:hlinkClick r:id="rId8" action="ppaction://hlinksldjump"/>
            <a:extLst>
              <a:ext uri="{FF2B5EF4-FFF2-40B4-BE49-F238E27FC236}">
                <a16:creationId xmlns:a16="http://schemas.microsoft.com/office/drawing/2014/main" id="{00D570AF-D19B-462E-A318-149E9B6595E8}"/>
              </a:ext>
            </a:extLst>
          </p:cNvPr>
          <p:cNvSpPr/>
          <p:nvPr/>
        </p:nvSpPr>
        <p:spPr>
          <a:xfrm>
            <a:off x="3649681" y="1665420"/>
            <a:ext cx="1429675" cy="64833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My Ability</a:t>
            </a:r>
          </a:p>
        </p:txBody>
      </p:sp>
      <p:cxnSp>
        <p:nvCxnSpPr>
          <p:cNvPr id="18" name="Straight Connector 17">
            <a:extLst>
              <a:ext uri="{FF2B5EF4-FFF2-40B4-BE49-F238E27FC236}">
                <a16:creationId xmlns:a16="http://schemas.microsoft.com/office/drawing/2014/main" id="{CB058EC0-8ED4-4547-A947-CD1893ACFAF0}"/>
              </a:ext>
            </a:extLst>
          </p:cNvPr>
          <p:cNvCxnSpPr>
            <a:cxnSpLocks/>
            <a:stCxn id="15" idx="2"/>
            <a:endCxn id="9" idx="1"/>
          </p:cNvCxnSpPr>
          <p:nvPr/>
        </p:nvCxnSpPr>
        <p:spPr>
          <a:xfrm>
            <a:off x="4364521" y="2313761"/>
            <a:ext cx="668675" cy="1100587"/>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05DB54-2E20-4E37-B3DD-FF55C0B6DA1D}"/>
              </a:ext>
            </a:extLst>
          </p:cNvPr>
          <p:cNvCxnSpPr>
            <a:cxnSpLocks/>
            <a:stCxn id="11" idx="2"/>
          </p:cNvCxnSpPr>
          <p:nvPr/>
        </p:nvCxnSpPr>
        <p:spPr>
          <a:xfrm>
            <a:off x="5942009" y="2133608"/>
            <a:ext cx="20647" cy="969513"/>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35C207-0A3B-423C-95D6-15EF993A23EE}"/>
              </a:ext>
            </a:extLst>
          </p:cNvPr>
          <p:cNvCxnSpPr>
            <a:cxnSpLocks/>
          </p:cNvCxnSpPr>
          <p:nvPr/>
        </p:nvCxnSpPr>
        <p:spPr>
          <a:xfrm flipV="1">
            <a:off x="7089816" y="2207413"/>
            <a:ext cx="2470781" cy="1381932"/>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39D004-47DA-469F-9D0A-43F583D2449A}"/>
              </a:ext>
            </a:extLst>
          </p:cNvPr>
          <p:cNvCxnSpPr>
            <a:cxnSpLocks/>
            <a:stCxn id="17" idx="1"/>
            <a:endCxn id="9" idx="6"/>
          </p:cNvCxnSpPr>
          <p:nvPr/>
        </p:nvCxnSpPr>
        <p:spPr>
          <a:xfrm flipH="1">
            <a:off x="7277105" y="3683242"/>
            <a:ext cx="2291273" cy="431558"/>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559BD3-1B7F-4E90-B2E8-D4D71E7021D1}"/>
              </a:ext>
            </a:extLst>
          </p:cNvPr>
          <p:cNvCxnSpPr>
            <a:cxnSpLocks/>
            <a:endCxn id="10" idx="2"/>
          </p:cNvCxnSpPr>
          <p:nvPr/>
        </p:nvCxnSpPr>
        <p:spPr>
          <a:xfrm flipV="1">
            <a:off x="6656841" y="2276209"/>
            <a:ext cx="917059" cy="976669"/>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98B87-6ADC-44A6-8645-9AFD6B3AD24B}"/>
              </a:ext>
            </a:extLst>
          </p:cNvPr>
          <p:cNvCxnSpPr>
            <a:cxnSpLocks/>
            <a:stCxn id="12" idx="1"/>
            <a:endCxn id="9" idx="5"/>
          </p:cNvCxnSpPr>
          <p:nvPr/>
        </p:nvCxnSpPr>
        <p:spPr>
          <a:xfrm flipH="1" flipV="1">
            <a:off x="6892107" y="4815260"/>
            <a:ext cx="2065148" cy="635550"/>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FA727E-D665-4A68-8091-CBA9717A16FC}"/>
              </a:ext>
            </a:extLst>
          </p:cNvPr>
          <p:cNvCxnSpPr>
            <a:cxnSpLocks/>
            <a:stCxn id="13" idx="3"/>
          </p:cNvCxnSpPr>
          <p:nvPr/>
        </p:nvCxnSpPr>
        <p:spPr>
          <a:xfrm flipV="1">
            <a:off x="2822409" y="4648200"/>
            <a:ext cx="2013259" cy="494148"/>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0955D1-82AF-4C32-B4DD-F78CACBB39FF}"/>
              </a:ext>
            </a:extLst>
          </p:cNvPr>
          <p:cNvCxnSpPr>
            <a:cxnSpLocks/>
            <a:stCxn id="14" idx="3"/>
            <a:endCxn id="9" idx="2"/>
          </p:cNvCxnSpPr>
          <p:nvPr/>
        </p:nvCxnSpPr>
        <p:spPr>
          <a:xfrm>
            <a:off x="2414408" y="4073341"/>
            <a:ext cx="2233792" cy="41459"/>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a:hlinkClick r:id="" action="ppaction://noaction"/>
            <a:extLst>
              <a:ext uri="{FF2B5EF4-FFF2-40B4-BE49-F238E27FC236}">
                <a16:creationId xmlns:a16="http://schemas.microsoft.com/office/drawing/2014/main" id="{CCEF768F-208B-456D-97B1-B2394AD90C5A}"/>
              </a:ext>
            </a:extLst>
          </p:cNvPr>
          <p:cNvSpPr/>
          <p:nvPr/>
        </p:nvSpPr>
        <p:spPr>
          <a:xfrm>
            <a:off x="1934037" y="1548877"/>
            <a:ext cx="1429675" cy="64833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FDA Device Recall</a:t>
            </a:r>
          </a:p>
        </p:txBody>
      </p:sp>
      <p:sp>
        <p:nvSpPr>
          <p:cNvPr id="27" name="Rectangle 26">
            <a:hlinkClick r:id="rId9" action="ppaction://hlinksldjump"/>
            <a:extLst>
              <a:ext uri="{FF2B5EF4-FFF2-40B4-BE49-F238E27FC236}">
                <a16:creationId xmlns:a16="http://schemas.microsoft.com/office/drawing/2014/main" id="{0FEC765F-4A7A-4D72-824D-FDB94F89C6EE}"/>
              </a:ext>
            </a:extLst>
          </p:cNvPr>
          <p:cNvSpPr/>
          <p:nvPr/>
        </p:nvSpPr>
        <p:spPr>
          <a:xfrm>
            <a:off x="1026637" y="2605412"/>
            <a:ext cx="1429675" cy="64833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FDA Drug Enforcement</a:t>
            </a:r>
          </a:p>
        </p:txBody>
      </p:sp>
      <p:sp>
        <p:nvSpPr>
          <p:cNvPr id="28" name="Rectangle 27">
            <a:hlinkClick r:id="rId10" action="ppaction://hlinksldjump"/>
            <a:extLst>
              <a:ext uri="{FF2B5EF4-FFF2-40B4-BE49-F238E27FC236}">
                <a16:creationId xmlns:a16="http://schemas.microsoft.com/office/drawing/2014/main" id="{467B142F-34B4-4E47-89C7-95F3A8CC80DF}"/>
              </a:ext>
            </a:extLst>
          </p:cNvPr>
          <p:cNvSpPr/>
          <p:nvPr/>
        </p:nvSpPr>
        <p:spPr>
          <a:xfrm>
            <a:off x="2026317" y="5856111"/>
            <a:ext cx="2478731" cy="654256"/>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CMS Durable Medical Equipment Fee Schedule</a:t>
            </a:r>
          </a:p>
        </p:txBody>
      </p:sp>
      <p:cxnSp>
        <p:nvCxnSpPr>
          <p:cNvPr id="31" name="Straight Connector 30">
            <a:extLst>
              <a:ext uri="{FF2B5EF4-FFF2-40B4-BE49-F238E27FC236}">
                <a16:creationId xmlns:a16="http://schemas.microsoft.com/office/drawing/2014/main" id="{738EB933-DDFC-430A-B48A-62F0C5FE2DA9}"/>
              </a:ext>
            </a:extLst>
          </p:cNvPr>
          <p:cNvCxnSpPr>
            <a:cxnSpLocks/>
            <a:stCxn id="26" idx="2"/>
          </p:cNvCxnSpPr>
          <p:nvPr/>
        </p:nvCxnSpPr>
        <p:spPr>
          <a:xfrm>
            <a:off x="2648875" y="2197208"/>
            <a:ext cx="2157444" cy="1460392"/>
          </a:xfrm>
          <a:prstGeom prst="line">
            <a:avLst/>
          </a:prstGeom>
          <a:ln w="31750">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4F67983-904A-426D-823A-0230C55EBCF4}"/>
              </a:ext>
            </a:extLst>
          </p:cNvPr>
          <p:cNvCxnSpPr>
            <a:cxnSpLocks/>
            <a:stCxn id="30" idx="0"/>
            <a:endCxn id="9" idx="4"/>
          </p:cNvCxnSpPr>
          <p:nvPr/>
        </p:nvCxnSpPr>
        <p:spPr>
          <a:xfrm flipV="1">
            <a:off x="5940598" y="5105400"/>
            <a:ext cx="22057" cy="812386"/>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9FB56D-B68A-4A9E-96C5-61A977677D50}"/>
              </a:ext>
            </a:extLst>
          </p:cNvPr>
          <p:cNvCxnSpPr>
            <a:cxnSpLocks/>
            <a:stCxn id="29" idx="0"/>
          </p:cNvCxnSpPr>
          <p:nvPr/>
        </p:nvCxnSpPr>
        <p:spPr>
          <a:xfrm flipH="1" flipV="1">
            <a:off x="6515825" y="4997267"/>
            <a:ext cx="1888259" cy="955968"/>
          </a:xfrm>
          <a:prstGeom prst="line">
            <a:avLst/>
          </a:prstGeom>
          <a:ln w="28575">
            <a:solidFill>
              <a:schemeClr val="tx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ectangle 33">
            <a:hlinkClick r:id="rId11" action="ppaction://hlinksldjump"/>
            <a:extLst>
              <a:ext uri="{FF2B5EF4-FFF2-40B4-BE49-F238E27FC236}">
                <a16:creationId xmlns:a16="http://schemas.microsoft.com/office/drawing/2014/main" id="{41192692-C0FE-4E90-B4CA-A9336A870B8B}"/>
              </a:ext>
            </a:extLst>
          </p:cNvPr>
          <p:cNvSpPr/>
          <p:nvPr/>
        </p:nvSpPr>
        <p:spPr>
          <a:xfrm>
            <a:off x="9642433" y="2433160"/>
            <a:ext cx="1429675" cy="648338"/>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NDC</a:t>
            </a:r>
          </a:p>
        </p:txBody>
      </p:sp>
      <p:sp>
        <p:nvSpPr>
          <p:cNvPr id="36" name="Rectangle 35">
            <a:hlinkClick r:id="rId2" action="ppaction://hlinksldjump"/>
            <a:extLst>
              <a:ext uri="{FF2B5EF4-FFF2-40B4-BE49-F238E27FC236}">
                <a16:creationId xmlns:a16="http://schemas.microsoft.com/office/drawing/2014/main" id="{0512932F-1602-4176-9ECF-6FAEC53A6D70}"/>
              </a:ext>
            </a:extLst>
          </p:cNvPr>
          <p:cNvSpPr/>
          <p:nvPr/>
        </p:nvSpPr>
        <p:spPr>
          <a:xfrm>
            <a:off x="9564405" y="4215160"/>
            <a:ext cx="1429675" cy="648338"/>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ISO</a:t>
            </a:r>
          </a:p>
        </p:txBody>
      </p:sp>
      <p:sp>
        <p:nvSpPr>
          <p:cNvPr id="3" name="Slide Number Placeholder 2">
            <a:extLst>
              <a:ext uri="{FF2B5EF4-FFF2-40B4-BE49-F238E27FC236}">
                <a16:creationId xmlns:a16="http://schemas.microsoft.com/office/drawing/2014/main" id="{36FB5843-27E3-486E-897C-3FA367E93D59}"/>
              </a:ext>
            </a:extLst>
          </p:cNvPr>
          <p:cNvSpPr>
            <a:spLocks noGrp="1"/>
          </p:cNvSpPr>
          <p:nvPr>
            <p:ph type="sldNum" sz="quarter" idx="4294967295"/>
          </p:nvPr>
        </p:nvSpPr>
        <p:spPr/>
        <p:txBody>
          <a:bodyPr/>
          <a:lstStyle/>
          <a:p>
            <a:fld id="{72F17B53-340F-4D00-8273-5011BE896AC9}" type="slidenum">
              <a:rPr lang="en-US" smtClean="0"/>
              <a:t>67</a:t>
            </a:fld>
            <a:endParaRPr lang="en-US" dirty="0"/>
          </a:p>
        </p:txBody>
      </p:sp>
      <p:sp>
        <p:nvSpPr>
          <p:cNvPr id="16" name="Rectangle 15">
            <a:hlinkClick r:id="rId12" action="ppaction://hlinksldjump"/>
            <a:extLst>
              <a:ext uri="{FF2B5EF4-FFF2-40B4-BE49-F238E27FC236}">
                <a16:creationId xmlns:a16="http://schemas.microsoft.com/office/drawing/2014/main" id="{E9FEEE5A-46DD-42C3-BFFB-5B6517D70B7D}"/>
              </a:ext>
            </a:extLst>
          </p:cNvPr>
          <p:cNvSpPr/>
          <p:nvPr/>
        </p:nvSpPr>
        <p:spPr>
          <a:xfrm>
            <a:off x="8768383" y="1591489"/>
            <a:ext cx="1428380" cy="648339"/>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NAIC </a:t>
            </a:r>
          </a:p>
        </p:txBody>
      </p:sp>
      <p:sp>
        <p:nvSpPr>
          <p:cNvPr id="17" name="Rectangle 16">
            <a:hlinkClick r:id="rId8" action="ppaction://hlinksldjump"/>
            <a:extLst>
              <a:ext uri="{FF2B5EF4-FFF2-40B4-BE49-F238E27FC236}">
                <a16:creationId xmlns:a16="http://schemas.microsoft.com/office/drawing/2014/main" id="{6EE211C0-106D-4371-9A5B-C90394919FBE}"/>
              </a:ext>
            </a:extLst>
          </p:cNvPr>
          <p:cNvSpPr/>
          <p:nvPr/>
        </p:nvSpPr>
        <p:spPr>
          <a:xfrm>
            <a:off x="9568373" y="3359073"/>
            <a:ext cx="1429675" cy="648338"/>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Property Records</a:t>
            </a:r>
          </a:p>
        </p:txBody>
      </p:sp>
      <p:sp>
        <p:nvSpPr>
          <p:cNvPr id="30" name="Rectangle 29">
            <a:hlinkClick r:id="rId13" action="ppaction://hlinksldjump"/>
            <a:extLst>
              <a:ext uri="{FF2B5EF4-FFF2-40B4-BE49-F238E27FC236}">
                <a16:creationId xmlns:a16="http://schemas.microsoft.com/office/drawing/2014/main" id="{747B4E69-94BC-44E5-874B-EEC71B0E0488}"/>
              </a:ext>
            </a:extLst>
          </p:cNvPr>
          <p:cNvSpPr/>
          <p:nvPr/>
        </p:nvSpPr>
        <p:spPr>
          <a:xfrm>
            <a:off x="5033193" y="5917794"/>
            <a:ext cx="1814800" cy="65425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CMS Ambulance Fee Schedule</a:t>
            </a:r>
          </a:p>
        </p:txBody>
      </p:sp>
      <p:sp>
        <p:nvSpPr>
          <p:cNvPr id="29" name="Rectangle 28">
            <a:hlinkClick r:id="rId14" action="ppaction://hlinksldjump"/>
            <a:extLst>
              <a:ext uri="{FF2B5EF4-FFF2-40B4-BE49-F238E27FC236}">
                <a16:creationId xmlns:a16="http://schemas.microsoft.com/office/drawing/2014/main" id="{1C237227-8157-465B-AA91-5DE046E5558E}"/>
              </a:ext>
            </a:extLst>
          </p:cNvPr>
          <p:cNvSpPr/>
          <p:nvPr/>
        </p:nvSpPr>
        <p:spPr>
          <a:xfrm>
            <a:off x="7565883" y="5953243"/>
            <a:ext cx="1676400" cy="654255"/>
          </a:xfrm>
          <a:prstGeom prst="rect">
            <a:avLst/>
          </a:prstGeom>
          <a:solidFill>
            <a:srgbClr val="42B4E6"/>
          </a:solidFill>
          <a:ln w="19050">
            <a:solidFill>
              <a:schemeClr val="tx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CMS Physicians  Fee Schedule</a:t>
            </a:r>
          </a:p>
        </p:txBody>
      </p:sp>
      <p:sp>
        <p:nvSpPr>
          <p:cNvPr id="4" name="Rectangle 3">
            <a:extLst>
              <a:ext uri="{FF2B5EF4-FFF2-40B4-BE49-F238E27FC236}">
                <a16:creationId xmlns:a16="http://schemas.microsoft.com/office/drawing/2014/main" id="{3C385513-25B9-4A18-9EF7-3BCB83BE452C}"/>
              </a:ext>
            </a:extLst>
          </p:cNvPr>
          <p:cNvSpPr/>
          <p:nvPr/>
        </p:nvSpPr>
        <p:spPr>
          <a:xfrm>
            <a:off x="3625811" y="56897"/>
            <a:ext cx="4940378" cy="1231106"/>
          </a:xfrm>
          <a:prstGeom prst="rect">
            <a:avLst/>
          </a:prstGeom>
        </p:spPr>
        <p:txBody>
          <a:bodyPr wrap="square">
            <a:spAutoFit/>
          </a:bodyPr>
          <a:lstStyle/>
          <a:p>
            <a:r>
              <a:rPr lang="en-US" sz="54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Data Sources</a:t>
            </a:r>
            <a:br>
              <a:rPr lang="en-US" sz="54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br>
            <a:r>
              <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Some Examples of </a:t>
            </a: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Many, Many More</a:t>
            </a:r>
            <a:endParaRPr lang="en-US" sz="2000" dirty="0">
              <a:solidFill>
                <a:srgbClr val="FF0000"/>
              </a:solidFill>
            </a:endParaRPr>
          </a:p>
        </p:txBody>
      </p:sp>
    </p:spTree>
    <p:extLst>
      <p:ext uri="{BB962C8B-B14F-4D97-AF65-F5344CB8AC3E}">
        <p14:creationId xmlns:p14="http://schemas.microsoft.com/office/powerpoint/2010/main" val="549642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511533" y="125966"/>
            <a:ext cx="4477539"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a:t>
            </a:r>
            <a:r>
              <a:rPr b="1" spc="-9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Ability</a:t>
            </a:r>
          </a:p>
        </p:txBody>
      </p:sp>
      <p:sp>
        <p:nvSpPr>
          <p:cNvPr id="9" name="object 9"/>
          <p:cNvSpPr txBox="1"/>
          <p:nvPr/>
        </p:nvSpPr>
        <p:spPr>
          <a:xfrm>
            <a:off x="511537" y="1161913"/>
            <a:ext cx="11497945" cy="2180084"/>
          </a:xfrm>
          <a:prstGeom prst="rect">
            <a:avLst/>
          </a:prstGeom>
        </p:spPr>
        <p:txBody>
          <a:bodyPr vert="horz" wrap="square" lIns="0" tIns="12700" rIns="0" bIns="0" rtlCol="0">
            <a:spAutoFit/>
          </a:bodyPr>
          <a:lstStyle/>
          <a:p>
            <a:pPr marL="12700" marR="5080" algn="just">
              <a:lnSpc>
                <a:spcPct val="100000"/>
              </a:lnSpc>
              <a:spcBef>
                <a:spcPts val="100"/>
              </a:spcBef>
            </a:pPr>
            <a:r>
              <a:rPr sz="2000" spc="-5" dirty="0">
                <a:solidFill>
                  <a:schemeClr val="bg1"/>
                </a:solidFill>
                <a:latin typeface="Times New Roman" panose="02020603050405020304" pitchFamily="18" charset="0"/>
                <a:cs typeface="Times New Roman" panose="02020603050405020304" pitchFamily="18" charset="0"/>
              </a:rPr>
              <a:t>ABILITY</a:t>
            </a:r>
            <a:r>
              <a:rPr sz="2000" spc="-7" baseline="25462" dirty="0">
                <a:solidFill>
                  <a:schemeClr val="bg1"/>
                </a:solidFill>
                <a:latin typeface="Times New Roman" panose="02020603050405020304" pitchFamily="18" charset="0"/>
                <a:cs typeface="Times New Roman" panose="02020603050405020304" pitchFamily="18" charset="0"/>
              </a:rPr>
              <a:t>® </a:t>
            </a:r>
            <a:r>
              <a:rPr sz="2000" spc="-10" dirty="0">
                <a:solidFill>
                  <a:schemeClr val="bg1"/>
                </a:solidFill>
                <a:latin typeface="Times New Roman" panose="02020603050405020304" pitchFamily="18" charset="0"/>
                <a:cs typeface="Times New Roman" panose="02020603050405020304" pitchFamily="18" charset="0"/>
              </a:rPr>
              <a:t>Network </a:t>
            </a:r>
            <a:r>
              <a:rPr sz="2000" spc="-5" dirty="0">
                <a:solidFill>
                  <a:schemeClr val="bg1"/>
                </a:solidFill>
                <a:latin typeface="Times New Roman" panose="02020603050405020304" pitchFamily="18" charset="0"/>
                <a:cs typeface="Times New Roman" panose="02020603050405020304" pitchFamily="18" charset="0"/>
              </a:rPr>
              <a:t>is </a:t>
            </a:r>
            <a:r>
              <a:rPr sz="2000" dirty="0">
                <a:solidFill>
                  <a:schemeClr val="bg1"/>
                </a:solidFill>
                <a:latin typeface="Times New Roman" panose="02020603050405020304" pitchFamily="18" charset="0"/>
                <a:cs typeface="Times New Roman" panose="02020603050405020304" pitchFamily="18" charset="0"/>
              </a:rPr>
              <a:t>a leading </a:t>
            </a:r>
            <a:r>
              <a:rPr sz="2000" spc="-10" dirty="0">
                <a:solidFill>
                  <a:schemeClr val="bg1"/>
                </a:solidFill>
                <a:latin typeface="Times New Roman" panose="02020603050405020304" pitchFamily="18" charset="0"/>
                <a:cs typeface="Times New Roman" panose="02020603050405020304" pitchFamily="18" charset="0"/>
              </a:rPr>
              <a:t>healthcare information </a:t>
            </a:r>
            <a:r>
              <a:rPr sz="2000" spc="-5" dirty="0">
                <a:solidFill>
                  <a:schemeClr val="bg1"/>
                </a:solidFill>
                <a:latin typeface="Times New Roman" panose="02020603050405020304" pitchFamily="18" charset="0"/>
                <a:cs typeface="Times New Roman" panose="02020603050405020304" pitchFamily="18" charset="0"/>
              </a:rPr>
              <a:t>technology </a:t>
            </a:r>
            <a:r>
              <a:rPr sz="2000" spc="-10" dirty="0">
                <a:solidFill>
                  <a:schemeClr val="bg1"/>
                </a:solidFill>
                <a:latin typeface="Times New Roman" panose="02020603050405020304" pitchFamily="18" charset="0"/>
                <a:cs typeface="Times New Roman" panose="02020603050405020304" pitchFamily="18" charset="0"/>
              </a:rPr>
              <a:t>company </a:t>
            </a:r>
            <a:r>
              <a:rPr sz="2000" dirty="0">
                <a:solidFill>
                  <a:schemeClr val="bg1"/>
                </a:solidFill>
                <a:latin typeface="Times New Roman" panose="02020603050405020304" pitchFamily="18" charset="0"/>
                <a:cs typeface="Times New Roman" panose="02020603050405020304" pitchFamily="18" charset="0"/>
              </a:rPr>
              <a:t>helping </a:t>
            </a:r>
            <a:r>
              <a:rPr sz="2000" spc="-10" dirty="0">
                <a:solidFill>
                  <a:schemeClr val="bg1"/>
                </a:solidFill>
                <a:latin typeface="Times New Roman" panose="02020603050405020304" pitchFamily="18" charset="0"/>
                <a:cs typeface="Times New Roman" panose="02020603050405020304" pitchFamily="18" charset="0"/>
              </a:rPr>
              <a:t>providers </a:t>
            </a:r>
            <a:r>
              <a:rPr sz="2000" dirty="0">
                <a:solidFill>
                  <a:schemeClr val="bg1"/>
                </a:solidFill>
                <a:latin typeface="Times New Roman" panose="02020603050405020304" pitchFamily="18" charset="0"/>
                <a:cs typeface="Times New Roman" panose="02020603050405020304" pitchFamily="18" charset="0"/>
              </a:rPr>
              <a:t>and </a:t>
            </a:r>
            <a:r>
              <a:rPr sz="2000" spc="-20" dirty="0">
                <a:solidFill>
                  <a:schemeClr val="bg1"/>
                </a:solidFill>
                <a:latin typeface="Times New Roman" panose="02020603050405020304" pitchFamily="18" charset="0"/>
                <a:cs typeface="Times New Roman" panose="02020603050405020304" pitchFamily="18" charset="0"/>
              </a:rPr>
              <a:t>payers </a:t>
            </a:r>
            <a:r>
              <a:rPr sz="2000" dirty="0">
                <a:solidFill>
                  <a:schemeClr val="bg1"/>
                </a:solidFill>
                <a:latin typeface="Times New Roman" panose="02020603050405020304" pitchFamily="18" charset="0"/>
                <a:cs typeface="Times New Roman" panose="02020603050405020304" pitchFamily="18" charset="0"/>
              </a:rPr>
              <a:t>simplify </a:t>
            </a:r>
            <a:r>
              <a:rPr sz="2000" spc="-5" dirty="0">
                <a:solidFill>
                  <a:schemeClr val="bg1"/>
                </a:solidFill>
                <a:latin typeface="Times New Roman" panose="02020603050405020304" pitchFamily="18" charset="0"/>
                <a:cs typeface="Times New Roman" panose="02020603050405020304" pitchFamily="18" charset="0"/>
              </a:rPr>
              <a:t>the  </a:t>
            </a:r>
            <a:r>
              <a:rPr sz="2000" spc="-10" dirty="0">
                <a:solidFill>
                  <a:schemeClr val="bg1"/>
                </a:solidFill>
                <a:latin typeface="Times New Roman" panose="02020603050405020304" pitchFamily="18" charset="0"/>
                <a:cs typeface="Times New Roman" panose="02020603050405020304" pitchFamily="18" charset="0"/>
              </a:rPr>
              <a:t>administrative </a:t>
            </a:r>
            <a:r>
              <a:rPr sz="2000" dirty="0">
                <a:solidFill>
                  <a:schemeClr val="bg1"/>
                </a:solidFill>
                <a:latin typeface="Times New Roman" panose="02020603050405020304" pitchFamily="18" charset="0"/>
                <a:cs typeface="Times New Roman" panose="02020603050405020304" pitchFamily="18" charset="0"/>
              </a:rPr>
              <a:t>and </a:t>
            </a:r>
            <a:r>
              <a:rPr sz="2000" spc="-10" dirty="0">
                <a:solidFill>
                  <a:schemeClr val="bg1"/>
                </a:solidFill>
                <a:latin typeface="Times New Roman" panose="02020603050405020304" pitchFamily="18" charset="0"/>
                <a:cs typeface="Times New Roman" panose="02020603050405020304" pitchFamily="18" charset="0"/>
              </a:rPr>
              <a:t>clinical complexities </a:t>
            </a:r>
            <a:r>
              <a:rPr sz="2000" spc="-5" dirty="0">
                <a:solidFill>
                  <a:schemeClr val="bg1"/>
                </a:solidFill>
                <a:latin typeface="Times New Roman" panose="02020603050405020304" pitchFamily="18" charset="0"/>
                <a:cs typeface="Times New Roman" panose="02020603050405020304" pitchFamily="18" charset="0"/>
              </a:rPr>
              <a:t>of </a:t>
            </a:r>
            <a:r>
              <a:rPr sz="2000" spc="-10" dirty="0">
                <a:solidFill>
                  <a:schemeClr val="bg1"/>
                </a:solidFill>
                <a:latin typeface="Times New Roman" panose="02020603050405020304" pitchFamily="18" charset="0"/>
                <a:cs typeface="Times New Roman" panose="02020603050405020304" pitchFamily="18" charset="0"/>
              </a:rPr>
              <a:t>healthcare through innovative applications </a:t>
            </a:r>
            <a:r>
              <a:rPr sz="2000" dirty="0">
                <a:solidFill>
                  <a:schemeClr val="bg1"/>
                </a:solidFill>
                <a:latin typeface="Times New Roman" panose="02020603050405020304" pitchFamily="18" charset="0"/>
                <a:cs typeface="Times New Roman" panose="02020603050405020304" pitchFamily="18" charset="0"/>
              </a:rPr>
              <a:t>and </a:t>
            </a:r>
            <a:r>
              <a:rPr sz="2000" spc="-15" dirty="0">
                <a:solidFill>
                  <a:schemeClr val="bg1"/>
                </a:solidFill>
                <a:latin typeface="Times New Roman" panose="02020603050405020304" pitchFamily="18" charset="0"/>
                <a:cs typeface="Times New Roman" panose="02020603050405020304" pitchFamily="18" charset="0"/>
              </a:rPr>
              <a:t>data</a:t>
            </a:r>
            <a:r>
              <a:rPr sz="2000" spc="235" dirty="0">
                <a:solidFill>
                  <a:schemeClr val="bg1"/>
                </a:solidFill>
                <a:latin typeface="Times New Roman" panose="02020603050405020304" pitchFamily="18" charset="0"/>
                <a:cs typeface="Times New Roman" panose="02020603050405020304" pitchFamily="18" charset="0"/>
              </a:rPr>
              <a:t> </a:t>
            </a:r>
            <a:r>
              <a:rPr sz="2000" spc="-5" dirty="0">
                <a:solidFill>
                  <a:schemeClr val="bg1"/>
                </a:solidFill>
                <a:latin typeface="Times New Roman" panose="02020603050405020304" pitchFamily="18" charset="0"/>
                <a:cs typeface="Times New Roman" panose="02020603050405020304" pitchFamily="18" charset="0"/>
              </a:rPr>
              <a:t>analytics.</a:t>
            </a:r>
            <a:endParaRPr lang="en-US" sz="2000" spc="-5" dirty="0">
              <a:solidFill>
                <a:schemeClr val="bg1"/>
              </a:solidFill>
              <a:latin typeface="Times New Roman" panose="02020603050405020304" pitchFamily="18" charset="0"/>
              <a:cs typeface="Times New Roman" panose="02020603050405020304" pitchFamily="18" charset="0"/>
            </a:endParaRPr>
          </a:p>
          <a:p>
            <a:pPr marL="12700" marR="5080" algn="just">
              <a:lnSpc>
                <a:spcPct val="100000"/>
              </a:lnSpc>
              <a:spcBef>
                <a:spcPts val="100"/>
              </a:spcBef>
            </a:pPr>
            <a:endParaRPr sz="2000" dirty="0">
              <a:solidFill>
                <a:schemeClr val="bg1"/>
              </a:solidFill>
              <a:latin typeface="Times New Roman" panose="02020603050405020304" pitchFamily="18" charset="0"/>
              <a:cs typeface="Times New Roman" panose="02020603050405020304" pitchFamily="18" charset="0"/>
            </a:endParaRPr>
          </a:p>
          <a:p>
            <a:pPr marL="12700" marR="252729" algn="just">
              <a:lnSpc>
                <a:spcPct val="100000"/>
              </a:lnSpc>
            </a:pPr>
            <a:r>
              <a:rPr sz="2000" spc="-5" dirty="0">
                <a:solidFill>
                  <a:schemeClr val="bg1"/>
                </a:solidFill>
                <a:latin typeface="Times New Roman" panose="02020603050405020304" pitchFamily="18" charset="0"/>
                <a:cs typeface="Times New Roman" panose="02020603050405020304" pitchFamily="18" charset="0"/>
              </a:rPr>
              <a:t>They </a:t>
            </a:r>
            <a:r>
              <a:rPr sz="2000" spc="-10" dirty="0">
                <a:solidFill>
                  <a:schemeClr val="bg1"/>
                </a:solidFill>
                <a:latin typeface="Times New Roman" panose="02020603050405020304" pitchFamily="18" charset="0"/>
                <a:cs typeface="Times New Roman" panose="02020603050405020304" pitchFamily="18" charset="0"/>
              </a:rPr>
              <a:t>provides </a:t>
            </a:r>
            <a:r>
              <a:rPr sz="2000" dirty="0">
                <a:solidFill>
                  <a:schemeClr val="bg1"/>
                </a:solidFill>
                <a:latin typeface="Times New Roman" panose="02020603050405020304" pitchFamily="18" charset="0"/>
                <a:cs typeface="Times New Roman" panose="02020603050405020304" pitchFamily="18" charset="0"/>
              </a:rPr>
              <a:t>a </a:t>
            </a:r>
            <a:r>
              <a:rPr sz="2000" spc="-25" dirty="0">
                <a:solidFill>
                  <a:schemeClr val="bg1"/>
                </a:solidFill>
                <a:latin typeface="Times New Roman" panose="02020603050405020304" pitchFamily="18" charset="0"/>
                <a:cs typeface="Times New Roman" panose="02020603050405020304" pitchFamily="18" charset="0"/>
              </a:rPr>
              <a:t>Web </a:t>
            </a:r>
            <a:r>
              <a:rPr sz="2000" spc="-5" dirty="0">
                <a:solidFill>
                  <a:schemeClr val="bg1"/>
                </a:solidFill>
                <a:latin typeface="Times New Roman" panose="02020603050405020304" pitchFamily="18" charset="0"/>
                <a:cs typeface="Times New Roman" panose="02020603050405020304" pitchFamily="18" charset="0"/>
              </a:rPr>
              <a:t>Service API which is </a:t>
            </a:r>
            <a:r>
              <a:rPr sz="2000" dirty="0">
                <a:solidFill>
                  <a:schemeClr val="bg1"/>
                </a:solidFill>
                <a:latin typeface="Times New Roman" panose="02020603050405020304" pitchFamily="18" charset="0"/>
                <a:cs typeface="Times New Roman" panose="02020603050405020304" pitchFamily="18" charset="0"/>
              </a:rPr>
              <a:t>a </a:t>
            </a:r>
            <a:r>
              <a:rPr sz="2000" spc="-10" dirty="0">
                <a:solidFill>
                  <a:schemeClr val="bg1"/>
                </a:solidFill>
                <a:latin typeface="Times New Roman" panose="02020603050405020304" pitchFamily="18" charset="0"/>
                <a:cs typeface="Times New Roman" panose="02020603050405020304" pitchFamily="18" charset="0"/>
              </a:rPr>
              <a:t>enterprise </a:t>
            </a:r>
            <a:r>
              <a:rPr sz="2000" spc="-5" dirty="0">
                <a:solidFill>
                  <a:schemeClr val="bg1"/>
                </a:solidFill>
                <a:latin typeface="Times New Roman" panose="02020603050405020304" pitchFamily="18" charset="0"/>
                <a:cs typeface="Times New Roman" panose="02020603050405020304" pitchFamily="18" charset="0"/>
              </a:rPr>
              <a:t>service that </a:t>
            </a:r>
            <a:r>
              <a:rPr sz="2000" spc="-10" dirty="0">
                <a:solidFill>
                  <a:schemeClr val="bg1"/>
                </a:solidFill>
                <a:latin typeface="Times New Roman" panose="02020603050405020304" pitchFamily="18" charset="0"/>
                <a:cs typeface="Times New Roman" panose="02020603050405020304" pitchFamily="18" charset="0"/>
              </a:rPr>
              <a:t>provides </a:t>
            </a:r>
            <a:r>
              <a:rPr sz="2000" spc="-5" dirty="0">
                <a:solidFill>
                  <a:schemeClr val="bg1"/>
                </a:solidFill>
                <a:latin typeface="Times New Roman" panose="02020603050405020304" pitchFamily="18" charset="0"/>
                <a:cs typeface="Times New Roman" panose="02020603050405020304" pitchFamily="18" charset="0"/>
              </a:rPr>
              <a:t>real-time </a:t>
            </a:r>
            <a:r>
              <a:rPr sz="2000" dirty="0">
                <a:solidFill>
                  <a:schemeClr val="bg1"/>
                </a:solidFill>
                <a:latin typeface="Times New Roman" panose="02020603050405020304" pitchFamily="18" charset="0"/>
                <a:cs typeface="Times New Roman" panose="02020603050405020304" pitchFamily="18" charset="0"/>
              </a:rPr>
              <a:t>and </a:t>
            </a:r>
            <a:r>
              <a:rPr sz="2000" spc="-15" dirty="0">
                <a:solidFill>
                  <a:schemeClr val="bg1"/>
                </a:solidFill>
                <a:latin typeface="Times New Roman" panose="02020603050405020304" pitchFamily="18" charset="0"/>
                <a:cs typeface="Times New Roman" panose="02020603050405020304" pitchFamily="18" charset="0"/>
              </a:rPr>
              <a:t>batch </a:t>
            </a:r>
            <a:r>
              <a:rPr sz="2000" spc="-5" dirty="0">
                <a:solidFill>
                  <a:schemeClr val="bg1"/>
                </a:solidFill>
                <a:latin typeface="Times New Roman" panose="02020603050405020304" pitchFamily="18" charset="0"/>
                <a:cs typeface="Times New Roman" panose="02020603050405020304" pitchFamily="18" charset="0"/>
              </a:rPr>
              <a:t>eligibility processing web  service, allowing </a:t>
            </a:r>
            <a:r>
              <a:rPr sz="2000" spc="-10" dirty="0">
                <a:solidFill>
                  <a:schemeClr val="bg1"/>
                </a:solidFill>
                <a:latin typeface="Times New Roman" panose="02020603050405020304" pitchFamily="18" charset="0"/>
                <a:cs typeface="Times New Roman" panose="02020603050405020304" pitchFamily="18" charset="0"/>
              </a:rPr>
              <a:t>users to process standard </a:t>
            </a:r>
            <a:r>
              <a:rPr sz="2000" spc="-5" dirty="0">
                <a:solidFill>
                  <a:schemeClr val="bg1"/>
                </a:solidFill>
                <a:latin typeface="Times New Roman" panose="02020603050405020304" pitchFamily="18" charset="0"/>
                <a:cs typeface="Times New Roman" panose="02020603050405020304" pitchFamily="18" charset="0"/>
              </a:rPr>
              <a:t>eligibility </a:t>
            </a:r>
            <a:r>
              <a:rPr sz="2000" spc="-10" dirty="0">
                <a:solidFill>
                  <a:schemeClr val="bg1"/>
                </a:solidFill>
                <a:latin typeface="Times New Roman" panose="02020603050405020304" pitchFamily="18" charset="0"/>
                <a:cs typeface="Times New Roman" panose="02020603050405020304" pitchFamily="18" charset="0"/>
              </a:rPr>
              <a:t>transactions </a:t>
            </a:r>
            <a:r>
              <a:rPr sz="2000" spc="-5" dirty="0">
                <a:solidFill>
                  <a:schemeClr val="bg1"/>
                </a:solidFill>
                <a:latin typeface="Times New Roman" panose="02020603050405020304" pitchFamily="18" charset="0"/>
                <a:cs typeface="Times New Roman" panose="02020603050405020304" pitchFamily="18" charset="0"/>
              </a:rPr>
              <a:t>with numerous </a:t>
            </a:r>
            <a:r>
              <a:rPr sz="2000" spc="-20" dirty="0">
                <a:solidFill>
                  <a:schemeClr val="bg1"/>
                </a:solidFill>
                <a:latin typeface="Times New Roman" panose="02020603050405020304" pitchFamily="18" charset="0"/>
                <a:cs typeface="Times New Roman" panose="02020603050405020304" pitchFamily="18" charset="0"/>
              </a:rPr>
              <a:t>payers </a:t>
            </a:r>
            <a:r>
              <a:rPr sz="2000" dirty="0">
                <a:solidFill>
                  <a:schemeClr val="bg1"/>
                </a:solidFill>
                <a:latin typeface="Times New Roman" panose="02020603050405020304" pitchFamily="18" charset="0"/>
                <a:cs typeface="Times New Roman" panose="02020603050405020304" pitchFamily="18" charset="0"/>
              </a:rPr>
              <a:t>and </a:t>
            </a:r>
            <a:r>
              <a:rPr sz="2000" spc="-10" dirty="0">
                <a:solidFill>
                  <a:schemeClr val="bg1"/>
                </a:solidFill>
                <a:latin typeface="Times New Roman" panose="02020603050405020304" pitchFamily="18" charset="0"/>
                <a:cs typeface="Times New Roman" panose="02020603050405020304" pitchFamily="18" charset="0"/>
              </a:rPr>
              <a:t>electronic trading partners.  </a:t>
            </a:r>
            <a:endParaRPr sz="2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350979" y="3688008"/>
            <a:ext cx="3252084" cy="1388201"/>
          </a:xfrm>
          <a:prstGeom prst="rect">
            <a:avLst/>
          </a:prstGeom>
        </p:spPr>
        <p:txBody>
          <a:bodyPr vert="horz" wrap="square" lIns="0" tIns="155575" rIns="0" bIns="0" rtlCol="0">
            <a:spAutoFit/>
          </a:bodyPr>
          <a:lstStyle/>
          <a:p>
            <a:pPr marL="684213" indent="-228600">
              <a:lnSpc>
                <a:spcPct val="100000"/>
              </a:lnSpc>
              <a:spcBef>
                <a:spcPts val="880"/>
              </a:spcBef>
              <a:buFont typeface="Symbol"/>
              <a:buChar char=""/>
              <a:tabLst>
                <a:tab pos="1381125" algn="l"/>
                <a:tab pos="1381760" algn="l"/>
              </a:tabLst>
            </a:pPr>
            <a:r>
              <a:rPr lang="en-US" sz="1600" spc="-5" dirty="0">
                <a:solidFill>
                  <a:schemeClr val="bg1"/>
                </a:solidFill>
                <a:latin typeface="Times New Roman" panose="02020603050405020304" pitchFamily="18" charset="0"/>
                <a:cs typeface="Times New Roman" panose="02020603050405020304" pitchFamily="18" charset="0"/>
              </a:rPr>
              <a:t>HIC Number</a:t>
            </a:r>
            <a:endParaRPr lang="en-US" sz="1600" dirty="0">
              <a:solidFill>
                <a:schemeClr val="bg1"/>
              </a:solidFill>
              <a:latin typeface="Times New Roman" panose="02020603050405020304" pitchFamily="18" charset="0"/>
              <a:cs typeface="Times New Roman" panose="02020603050405020304" pitchFamily="18" charset="0"/>
            </a:endParaRPr>
          </a:p>
          <a:p>
            <a:pPr marL="684213" indent="-228600">
              <a:lnSpc>
                <a:spcPct val="100000"/>
              </a:lnSpc>
              <a:buFont typeface="Symbol"/>
              <a:buChar char=""/>
              <a:tabLst>
                <a:tab pos="1381125" algn="l"/>
                <a:tab pos="1381760" algn="l"/>
              </a:tabLst>
            </a:pPr>
            <a:r>
              <a:rPr sz="1600" spc="-10" dirty="0">
                <a:solidFill>
                  <a:schemeClr val="bg1"/>
                </a:solidFill>
                <a:latin typeface="Times New Roman" panose="02020603050405020304" pitchFamily="18" charset="0"/>
                <a:cs typeface="Times New Roman" panose="02020603050405020304" pitchFamily="18" charset="0"/>
              </a:rPr>
              <a:t>Enrollment (Date </a:t>
            </a:r>
            <a:r>
              <a:rPr sz="1600" dirty="0">
                <a:solidFill>
                  <a:schemeClr val="bg1"/>
                </a:solidFill>
                <a:latin typeface="Times New Roman" panose="02020603050405020304" pitchFamily="18" charset="0"/>
                <a:cs typeface="Times New Roman" panose="02020603050405020304" pitchFamily="18" charset="0"/>
              </a:rPr>
              <a:t>of</a:t>
            </a:r>
            <a:r>
              <a:rPr sz="1600" spc="-12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Accident)</a:t>
            </a:r>
            <a:endParaRPr sz="1600" dirty="0">
              <a:solidFill>
                <a:schemeClr val="bg1"/>
              </a:solidFill>
              <a:latin typeface="Times New Roman" panose="02020603050405020304" pitchFamily="18" charset="0"/>
              <a:cs typeface="Times New Roman" panose="02020603050405020304" pitchFamily="18" charset="0"/>
            </a:endParaRPr>
          </a:p>
          <a:p>
            <a:pPr marL="684213" indent="-228600">
              <a:lnSpc>
                <a:spcPct val="100000"/>
              </a:lnSpc>
              <a:buFont typeface="Symbol"/>
              <a:buChar char=""/>
              <a:tabLst>
                <a:tab pos="1381125" algn="l"/>
                <a:tab pos="1381760" algn="l"/>
              </a:tabLst>
            </a:pPr>
            <a:r>
              <a:rPr sz="1600" spc="-10" dirty="0">
                <a:solidFill>
                  <a:schemeClr val="bg1"/>
                </a:solidFill>
                <a:latin typeface="Times New Roman" panose="02020603050405020304" pitchFamily="18" charset="0"/>
                <a:cs typeface="Times New Roman" panose="02020603050405020304" pitchFamily="18" charset="0"/>
              </a:rPr>
              <a:t>Contract </a:t>
            </a:r>
            <a:r>
              <a:rPr sz="160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Plan</a:t>
            </a:r>
            <a:r>
              <a:rPr sz="1600" spc="-9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a:t>
            </a:r>
          </a:p>
          <a:p>
            <a:pPr marL="684213" indent="-228600">
              <a:lnSpc>
                <a:spcPct val="100000"/>
              </a:lnSpc>
              <a:buFont typeface="Symbol"/>
              <a:buChar char=""/>
              <a:tabLst>
                <a:tab pos="1381125" algn="l"/>
                <a:tab pos="1381760" algn="l"/>
              </a:tabLst>
            </a:pPr>
            <a:r>
              <a:rPr sz="1600" spc="-10" dirty="0">
                <a:solidFill>
                  <a:schemeClr val="bg1"/>
                </a:solidFill>
                <a:latin typeface="Times New Roman" panose="02020603050405020304" pitchFamily="18" charset="0"/>
                <a:cs typeface="Times New Roman" panose="02020603050405020304" pitchFamily="18" charset="0"/>
              </a:rPr>
              <a:t>Address</a:t>
            </a:r>
            <a:endParaRPr sz="1600" dirty="0">
              <a:solidFill>
                <a:schemeClr val="bg1"/>
              </a:solidFill>
              <a:latin typeface="Times New Roman" panose="02020603050405020304" pitchFamily="18" charset="0"/>
              <a:cs typeface="Times New Roman" panose="02020603050405020304" pitchFamily="18" charset="0"/>
            </a:endParaRPr>
          </a:p>
          <a:p>
            <a:pPr marL="684213" indent="-228600">
              <a:lnSpc>
                <a:spcPct val="100000"/>
              </a:lnSpc>
              <a:buFont typeface="Symbol"/>
              <a:buChar char=""/>
              <a:tabLst>
                <a:tab pos="1381125" algn="l"/>
                <a:tab pos="1381760" algn="l"/>
              </a:tabLst>
            </a:pPr>
            <a:r>
              <a:rPr sz="1600" spc="-10" dirty="0">
                <a:solidFill>
                  <a:schemeClr val="bg1"/>
                </a:solidFill>
                <a:latin typeface="Times New Roman" panose="02020603050405020304" pitchFamily="18" charset="0"/>
                <a:cs typeface="Times New Roman" panose="02020603050405020304" pitchFamily="18" charset="0"/>
              </a:rPr>
              <a:t>Record</a:t>
            </a:r>
            <a:r>
              <a:rPr sz="1600" spc="-55" dirty="0">
                <a:solidFill>
                  <a:schemeClr val="bg1"/>
                </a:solidFill>
                <a:latin typeface="Times New Roman" panose="02020603050405020304" pitchFamily="18" charset="0"/>
                <a:cs typeface="Times New Roman" panose="02020603050405020304" pitchFamily="18" charset="0"/>
              </a:rPr>
              <a:t> </a:t>
            </a:r>
            <a:r>
              <a:rPr sz="1600" spc="-20" dirty="0">
                <a:solidFill>
                  <a:schemeClr val="bg1"/>
                </a:solidFill>
                <a:latin typeface="Times New Roman" panose="02020603050405020304" pitchFamily="18" charset="0"/>
                <a:cs typeface="Times New Roman" panose="02020603050405020304" pitchFamily="18" charset="0"/>
              </a:rPr>
              <a:t>Type</a:t>
            </a:r>
            <a:endParaRPr sz="1600" dirty="0">
              <a:solidFill>
                <a:schemeClr val="bg1"/>
              </a:solidFill>
              <a:latin typeface="Times New Roman" panose="02020603050405020304" pitchFamily="18" charset="0"/>
              <a:cs typeface="Times New Roman" panose="02020603050405020304" pitchFamily="18" charset="0"/>
            </a:endParaRPr>
          </a:p>
        </p:txBody>
      </p:sp>
      <p:sp>
        <p:nvSpPr>
          <p:cNvPr id="11" name="object 11"/>
          <p:cNvSpPr txBox="1"/>
          <p:nvPr/>
        </p:nvSpPr>
        <p:spPr>
          <a:xfrm>
            <a:off x="156657" y="5665074"/>
            <a:ext cx="2944355" cy="566822"/>
          </a:xfrm>
          <a:prstGeom prst="rect">
            <a:avLst/>
          </a:prstGeom>
        </p:spPr>
        <p:txBody>
          <a:bodyPr vert="horz" wrap="square" lIns="0" tIns="12700" rIns="0" bIns="0" rtlCol="0">
            <a:spAutoFit/>
          </a:bodyPr>
          <a:lstStyle/>
          <a:p>
            <a:pPr marL="12700" algn="ctr">
              <a:lnSpc>
                <a:spcPct val="100000"/>
              </a:lnSpc>
              <a:spcBef>
                <a:spcPts val="100"/>
              </a:spcBef>
            </a:pPr>
            <a:r>
              <a:rPr sz="1800" spc="-5" dirty="0">
                <a:solidFill>
                  <a:schemeClr val="bg1"/>
                </a:solidFill>
                <a:latin typeface="Times New Roman" panose="02020603050405020304" pitchFamily="18" charset="0"/>
                <a:cs typeface="Times New Roman" panose="02020603050405020304" pitchFamily="18" charset="0"/>
              </a:rPr>
              <a:t>My Ability </a:t>
            </a:r>
            <a:r>
              <a:rPr sz="1800" spc="-15" dirty="0">
                <a:solidFill>
                  <a:schemeClr val="bg1"/>
                </a:solidFill>
                <a:latin typeface="Times New Roman" panose="02020603050405020304" pitchFamily="18" charset="0"/>
                <a:cs typeface="Times New Roman" panose="02020603050405020304" pitchFamily="18" charset="0"/>
              </a:rPr>
              <a:t>Website:</a:t>
            </a:r>
            <a:r>
              <a:rPr sz="1800" spc="40" dirty="0">
                <a:solidFill>
                  <a:schemeClr val="bg1"/>
                </a:solidFill>
                <a:latin typeface="Times New Roman" panose="02020603050405020304" pitchFamily="18" charset="0"/>
                <a:cs typeface="Times New Roman" panose="02020603050405020304" pitchFamily="18" charset="0"/>
              </a:rPr>
              <a:t> </a:t>
            </a:r>
            <a:r>
              <a:rPr sz="1800" u="heavy" spc="-10" dirty="0">
                <a:solidFill>
                  <a:schemeClr val="bg1"/>
                </a:solidFill>
                <a:uFill>
                  <a:solidFill>
                    <a:srgbClr val="0000FF"/>
                  </a:solidFill>
                </a:uFill>
                <a:latin typeface="Times New Roman" panose="02020603050405020304" pitchFamily="18" charset="0"/>
                <a:cs typeface="Times New Roman" panose="02020603050405020304" pitchFamily="18" charset="0"/>
                <a:hlinkClick r:id="rId2"/>
              </a:rPr>
              <a:t>https://abilitynetwork.com/</a:t>
            </a:r>
            <a:endParaRPr sz="1800" dirty="0">
              <a:solidFill>
                <a:schemeClr val="bg1"/>
              </a:solidFill>
              <a:latin typeface="Times New Roman" panose="02020603050405020304" pitchFamily="18" charset="0"/>
              <a:cs typeface="Times New Roman" panose="02020603050405020304" pitchFamily="18" charset="0"/>
            </a:endParaRPr>
          </a:p>
        </p:txBody>
      </p:sp>
      <p:sp>
        <p:nvSpPr>
          <p:cNvPr id="12" name="object 12"/>
          <p:cNvSpPr txBox="1"/>
          <p:nvPr/>
        </p:nvSpPr>
        <p:spPr>
          <a:xfrm>
            <a:off x="3603065" y="3429004"/>
            <a:ext cx="1897371" cy="289823"/>
          </a:xfrm>
          <a:prstGeom prst="rect">
            <a:avLst/>
          </a:prstGeom>
        </p:spPr>
        <p:txBody>
          <a:bodyPr vert="horz" wrap="square" lIns="0" tIns="12700" rIns="0" bIns="0" rtlCol="0">
            <a:spAutoFit/>
          </a:bodyPr>
          <a:lstStyle/>
          <a:p>
            <a:pPr marL="12700">
              <a:lnSpc>
                <a:spcPct val="100000"/>
              </a:lnSpc>
              <a:spcBef>
                <a:spcPts val="100"/>
              </a:spcBef>
              <a:tabLst>
                <a:tab pos="240665" algn="l"/>
                <a:tab pos="241300" algn="l"/>
              </a:tabLst>
            </a:pPr>
            <a:r>
              <a:rPr b="1" spc="-10" dirty="0">
                <a:solidFill>
                  <a:schemeClr val="bg1"/>
                </a:solidFill>
                <a:latin typeface="Times New Roman" panose="02020603050405020304" pitchFamily="18" charset="0"/>
                <a:cs typeface="Times New Roman" panose="02020603050405020304" pitchFamily="18" charset="0"/>
              </a:rPr>
              <a:t>Insurance</a:t>
            </a:r>
            <a:r>
              <a:rPr b="1" spc="-95" dirty="0">
                <a:solidFill>
                  <a:schemeClr val="bg1"/>
                </a:solidFill>
                <a:latin typeface="Times New Roman" panose="02020603050405020304" pitchFamily="18" charset="0"/>
                <a:cs typeface="Times New Roman" panose="02020603050405020304" pitchFamily="18" charset="0"/>
              </a:rPr>
              <a:t> </a:t>
            </a:r>
            <a:r>
              <a:rPr b="1" spc="-20" dirty="0">
                <a:solidFill>
                  <a:schemeClr val="bg1"/>
                </a:solidFill>
                <a:latin typeface="Times New Roman" panose="02020603050405020304" pitchFamily="18" charset="0"/>
                <a:cs typeface="Times New Roman" panose="02020603050405020304" pitchFamily="18" charset="0"/>
              </a:rPr>
              <a:t>Type</a:t>
            </a:r>
            <a:endParaRPr b="1" dirty="0">
              <a:solidFill>
                <a:schemeClr val="bg1"/>
              </a:solidFill>
              <a:latin typeface="Times New Roman" panose="02020603050405020304" pitchFamily="18" charset="0"/>
              <a:cs typeface="Times New Roman" panose="02020603050405020304" pitchFamily="18" charset="0"/>
            </a:endParaRPr>
          </a:p>
        </p:txBody>
      </p:sp>
      <p:sp>
        <p:nvSpPr>
          <p:cNvPr id="13" name="object 13"/>
          <p:cNvSpPr txBox="1"/>
          <p:nvPr/>
        </p:nvSpPr>
        <p:spPr>
          <a:xfrm>
            <a:off x="3790816" y="3775672"/>
            <a:ext cx="8326975" cy="2476319"/>
          </a:xfrm>
          <a:prstGeom prst="rect">
            <a:avLst/>
          </a:prstGeom>
        </p:spPr>
        <p:txBody>
          <a:bodyPr vert="horz" wrap="square" lIns="0" tIns="12700" rIns="0" bIns="0" rtlCol="0">
            <a:spAutoFit/>
          </a:bodyPr>
          <a:lstStyle/>
          <a:p>
            <a:pPr marL="240665" marR="324485" indent="-227965">
              <a:lnSpc>
                <a:spcPct val="100000"/>
              </a:lnSpc>
              <a:spcBef>
                <a:spcPts val="100"/>
              </a:spcBef>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'12</a:t>
            </a:r>
            <a:r>
              <a:rPr sz="1600" spc="-30"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Medicare</a:t>
            </a:r>
            <a:r>
              <a:rPr sz="1600" spc="-3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Secondary</a:t>
            </a:r>
            <a:r>
              <a:rPr sz="1600" spc="-55"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Working</a:t>
            </a:r>
            <a:r>
              <a:rPr sz="1600" spc="-4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Aged</a:t>
            </a:r>
            <a:r>
              <a:rPr sz="1600" spc="-3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Beneficiary</a:t>
            </a:r>
            <a:r>
              <a:rPr sz="1600" spc="-4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or</a:t>
            </a:r>
            <a:r>
              <a:rPr sz="1600" spc="-3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spouse</a:t>
            </a:r>
            <a:r>
              <a:rPr sz="1600" spc="-45"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with  </a:t>
            </a:r>
            <a:r>
              <a:rPr sz="1600" spc="-5" dirty="0">
                <a:solidFill>
                  <a:schemeClr val="bg1"/>
                </a:solidFill>
                <a:latin typeface="Times New Roman" panose="02020603050405020304" pitchFamily="18" charset="0"/>
                <a:cs typeface="Times New Roman" panose="02020603050405020304" pitchFamily="18" charset="0"/>
              </a:rPr>
              <a:t>Employer Group Health</a:t>
            </a:r>
            <a:r>
              <a:rPr sz="1600" spc="-114"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Plan'</a:t>
            </a:r>
            <a:endParaRPr sz="1600" dirty="0">
              <a:solidFill>
                <a:schemeClr val="bg1"/>
              </a:solidFill>
              <a:latin typeface="Times New Roman" panose="02020603050405020304" pitchFamily="18" charset="0"/>
              <a:cs typeface="Times New Roman" panose="02020603050405020304" pitchFamily="18" charset="0"/>
            </a:endParaRPr>
          </a:p>
          <a:p>
            <a:pPr marL="240665" indent="-227965">
              <a:lnSpc>
                <a:spcPct val="100000"/>
              </a:lnSpc>
              <a:spcBef>
                <a:spcPts val="5"/>
              </a:spcBef>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'14 </a:t>
            </a:r>
            <a:r>
              <a:rPr sz="1600" spc="-10" dirty="0">
                <a:solidFill>
                  <a:schemeClr val="bg1"/>
                </a:solidFill>
                <a:latin typeface="Times New Roman" panose="02020603050405020304" pitchFamily="18" charset="0"/>
                <a:cs typeface="Times New Roman" panose="02020603050405020304" pitchFamily="18" charset="0"/>
              </a:rPr>
              <a:t>Medicare </a:t>
            </a:r>
            <a:r>
              <a:rPr sz="1600" spc="-5" dirty="0">
                <a:solidFill>
                  <a:schemeClr val="bg1"/>
                </a:solidFill>
                <a:latin typeface="Times New Roman" panose="02020603050405020304" pitchFamily="18" charset="0"/>
                <a:cs typeface="Times New Roman" panose="02020603050405020304" pitchFamily="18" charset="0"/>
              </a:rPr>
              <a:t>Secondary </a:t>
            </a:r>
            <a:r>
              <a:rPr sz="1600" spc="-10" dirty="0">
                <a:solidFill>
                  <a:schemeClr val="bg1"/>
                </a:solidFill>
                <a:latin typeface="Times New Roman" panose="02020603050405020304" pitchFamily="18" charset="0"/>
                <a:cs typeface="Times New Roman" panose="02020603050405020304" pitchFamily="18" charset="0"/>
              </a:rPr>
              <a:t>No-Fault insurance </a:t>
            </a:r>
            <a:r>
              <a:rPr sz="1600" spc="-5" dirty="0">
                <a:solidFill>
                  <a:schemeClr val="bg1"/>
                </a:solidFill>
                <a:latin typeface="Times New Roman" panose="02020603050405020304" pitchFamily="18" charset="0"/>
                <a:cs typeface="Times New Roman" panose="02020603050405020304" pitchFamily="18" charset="0"/>
              </a:rPr>
              <a:t>including </a:t>
            </a:r>
            <a:r>
              <a:rPr sz="1600" spc="-10" dirty="0">
                <a:solidFill>
                  <a:schemeClr val="bg1"/>
                </a:solidFill>
                <a:latin typeface="Times New Roman" panose="02020603050405020304" pitchFamily="18" charset="0"/>
                <a:cs typeface="Times New Roman" panose="02020603050405020304" pitchFamily="18" charset="0"/>
              </a:rPr>
              <a:t>auto </a:t>
            </a:r>
            <a:r>
              <a:rPr sz="1600" dirty="0">
                <a:solidFill>
                  <a:schemeClr val="bg1"/>
                </a:solidFill>
                <a:latin typeface="Times New Roman" panose="02020603050405020304" pitchFamily="18" charset="0"/>
                <a:cs typeface="Times New Roman" panose="02020603050405020304" pitchFamily="18" charset="0"/>
              </a:rPr>
              <a:t>is</a:t>
            </a:r>
            <a:r>
              <a:rPr sz="1600" spc="-18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primary’</a:t>
            </a:r>
          </a:p>
          <a:p>
            <a:pPr marL="240665" indent="-227965">
              <a:lnSpc>
                <a:spcPct val="100000"/>
              </a:lnSpc>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'15 </a:t>
            </a:r>
            <a:r>
              <a:rPr sz="1600" spc="-10" dirty="0">
                <a:solidFill>
                  <a:schemeClr val="bg1"/>
                </a:solidFill>
                <a:latin typeface="Times New Roman" panose="02020603050405020304" pitchFamily="18" charset="0"/>
                <a:cs typeface="Times New Roman" panose="02020603050405020304" pitchFamily="18" charset="0"/>
              </a:rPr>
              <a:t>Medicare </a:t>
            </a:r>
            <a:r>
              <a:rPr sz="1600" spc="-5" dirty="0">
                <a:solidFill>
                  <a:schemeClr val="bg1"/>
                </a:solidFill>
                <a:latin typeface="Times New Roman" panose="02020603050405020304" pitchFamily="18" charset="0"/>
                <a:cs typeface="Times New Roman" panose="02020603050405020304" pitchFamily="18" charset="0"/>
              </a:rPr>
              <a:t>Secondary </a:t>
            </a:r>
            <a:r>
              <a:rPr sz="1600" spc="-20" dirty="0">
                <a:solidFill>
                  <a:schemeClr val="bg1"/>
                </a:solidFill>
                <a:latin typeface="Times New Roman" panose="02020603050405020304" pitchFamily="18" charset="0"/>
                <a:cs typeface="Times New Roman" panose="02020603050405020304" pitchFamily="18" charset="0"/>
              </a:rPr>
              <a:t>Workers’</a:t>
            </a:r>
            <a:r>
              <a:rPr sz="1600" spc="-16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Compensation’</a:t>
            </a:r>
            <a:endParaRPr sz="1600" dirty="0">
              <a:solidFill>
                <a:schemeClr val="bg1"/>
              </a:solidFill>
              <a:latin typeface="Times New Roman" panose="02020603050405020304" pitchFamily="18" charset="0"/>
              <a:cs typeface="Times New Roman" panose="02020603050405020304" pitchFamily="18" charset="0"/>
            </a:endParaRPr>
          </a:p>
          <a:p>
            <a:pPr marL="240665" marR="5080" indent="-227965">
              <a:lnSpc>
                <a:spcPct val="100000"/>
              </a:lnSpc>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'43</a:t>
            </a:r>
            <a:r>
              <a:rPr sz="1600" spc="-20"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Medicare</a:t>
            </a:r>
            <a:r>
              <a:rPr sz="1600" spc="-3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Secondary</a:t>
            </a:r>
            <a:r>
              <a:rPr sz="1600" spc="-5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Disabled</a:t>
            </a:r>
            <a:r>
              <a:rPr sz="1600" spc="-3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Beneficiary</a:t>
            </a:r>
            <a:r>
              <a:rPr sz="1600" spc="-4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Under</a:t>
            </a:r>
            <a:r>
              <a:rPr sz="1600" spc="-3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Age</a:t>
            </a:r>
            <a:r>
              <a:rPr sz="1600" spc="-1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65</a:t>
            </a:r>
            <a:r>
              <a:rPr sz="1600" spc="-2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with</a:t>
            </a:r>
            <a:r>
              <a:rPr sz="1600" spc="-25"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Large  </a:t>
            </a:r>
            <a:r>
              <a:rPr sz="1600" spc="-5" dirty="0">
                <a:solidFill>
                  <a:schemeClr val="bg1"/>
                </a:solidFill>
                <a:latin typeface="Times New Roman" panose="02020603050405020304" pitchFamily="18" charset="0"/>
                <a:cs typeface="Times New Roman" panose="02020603050405020304" pitchFamily="18" charset="0"/>
              </a:rPr>
              <a:t>Group Health</a:t>
            </a:r>
            <a:r>
              <a:rPr sz="1600" spc="-80"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Plan'</a:t>
            </a:r>
            <a:endParaRPr sz="1600" dirty="0">
              <a:solidFill>
                <a:schemeClr val="bg1"/>
              </a:solidFill>
              <a:latin typeface="Times New Roman" panose="02020603050405020304" pitchFamily="18" charset="0"/>
              <a:cs typeface="Times New Roman" panose="02020603050405020304" pitchFamily="18" charset="0"/>
            </a:endParaRPr>
          </a:p>
          <a:p>
            <a:pPr marL="240665" indent="-227965">
              <a:lnSpc>
                <a:spcPct val="100000"/>
              </a:lnSpc>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'47 </a:t>
            </a:r>
            <a:r>
              <a:rPr sz="1600" spc="-10" dirty="0">
                <a:solidFill>
                  <a:schemeClr val="bg1"/>
                </a:solidFill>
                <a:latin typeface="Times New Roman" panose="02020603050405020304" pitchFamily="18" charset="0"/>
                <a:cs typeface="Times New Roman" panose="02020603050405020304" pitchFamily="18" charset="0"/>
              </a:rPr>
              <a:t>Medicare </a:t>
            </a:r>
            <a:r>
              <a:rPr sz="1600" spc="-5" dirty="0">
                <a:solidFill>
                  <a:schemeClr val="bg1"/>
                </a:solidFill>
                <a:latin typeface="Times New Roman" panose="02020603050405020304" pitchFamily="18" charset="0"/>
                <a:cs typeface="Times New Roman" panose="02020603050405020304" pitchFamily="18" charset="0"/>
              </a:rPr>
              <a:t>Secondary other liability </a:t>
            </a:r>
            <a:r>
              <a:rPr sz="1600" spc="-10" dirty="0">
                <a:solidFill>
                  <a:schemeClr val="bg1"/>
                </a:solidFill>
                <a:latin typeface="Times New Roman" panose="02020603050405020304" pitchFamily="18" charset="0"/>
                <a:cs typeface="Times New Roman" panose="02020603050405020304" pitchFamily="18" charset="0"/>
              </a:rPr>
              <a:t>insurance </a:t>
            </a:r>
            <a:r>
              <a:rPr sz="1600" dirty="0">
                <a:solidFill>
                  <a:schemeClr val="bg1"/>
                </a:solidFill>
                <a:latin typeface="Times New Roman" panose="02020603050405020304" pitchFamily="18" charset="0"/>
                <a:cs typeface="Times New Roman" panose="02020603050405020304" pitchFamily="18" charset="0"/>
              </a:rPr>
              <a:t>is</a:t>
            </a:r>
            <a:r>
              <a:rPr sz="1600" spc="-19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primary’</a:t>
            </a:r>
          </a:p>
          <a:p>
            <a:pPr marL="240665" indent="-227965">
              <a:lnSpc>
                <a:spcPct val="100000"/>
              </a:lnSpc>
              <a:buFont typeface="Symbol"/>
              <a:buChar char=""/>
              <a:tabLst>
                <a:tab pos="240665" algn="l"/>
                <a:tab pos="241300" algn="l"/>
              </a:tabLst>
            </a:pPr>
            <a:r>
              <a:rPr sz="1600" spc="-15" dirty="0">
                <a:solidFill>
                  <a:schemeClr val="bg1"/>
                </a:solidFill>
                <a:latin typeface="Times New Roman" panose="02020603050405020304" pitchFamily="18" charset="0"/>
                <a:cs typeface="Times New Roman" panose="02020603050405020304" pitchFamily="18" charset="0"/>
              </a:rPr>
              <a:t>'OT </a:t>
            </a:r>
            <a:r>
              <a:rPr sz="1600" dirty="0">
                <a:solidFill>
                  <a:schemeClr val="bg1"/>
                </a:solidFill>
                <a:latin typeface="Times New Roman" panose="02020603050405020304" pitchFamily="18" charset="0"/>
                <a:cs typeface="Times New Roman" panose="02020603050405020304" pitchFamily="18" charset="0"/>
              </a:rPr>
              <a:t>MA </a:t>
            </a:r>
            <a:r>
              <a:rPr sz="1600" spc="-5" dirty="0">
                <a:solidFill>
                  <a:schemeClr val="bg1"/>
                </a:solidFill>
                <a:latin typeface="Times New Roman" panose="02020603050405020304" pitchFamily="18" charset="0"/>
                <a:cs typeface="Times New Roman" panose="02020603050405020304" pitchFamily="18" charset="0"/>
              </a:rPr>
              <a:t>plans </a:t>
            </a:r>
            <a:r>
              <a:rPr sz="1600" spc="-10" dirty="0">
                <a:solidFill>
                  <a:schemeClr val="bg1"/>
                </a:solidFill>
                <a:latin typeface="Times New Roman" panose="02020603050405020304" pitchFamily="18" charset="0"/>
                <a:cs typeface="Times New Roman" panose="02020603050405020304" pitchFamily="18" charset="0"/>
              </a:rPr>
              <a:t>that </a:t>
            </a:r>
            <a:r>
              <a:rPr sz="1600" spc="-15" dirty="0">
                <a:solidFill>
                  <a:schemeClr val="bg1"/>
                </a:solidFill>
                <a:latin typeface="Times New Roman" panose="02020603050405020304" pitchFamily="18" charset="0"/>
                <a:cs typeface="Times New Roman" panose="02020603050405020304" pitchFamily="18" charset="0"/>
              </a:rPr>
              <a:t>offer </a:t>
            </a:r>
            <a:r>
              <a:rPr sz="1600" spc="-5" dirty="0">
                <a:solidFill>
                  <a:schemeClr val="bg1"/>
                </a:solidFill>
                <a:latin typeface="Times New Roman" panose="02020603050405020304" pitchFamily="18" charset="0"/>
                <a:cs typeface="Times New Roman" panose="02020603050405020304" pitchFamily="18" charset="0"/>
              </a:rPr>
              <a:t>Prescription Drug</a:t>
            </a:r>
            <a:r>
              <a:rPr sz="1600" spc="-160"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Coverage’</a:t>
            </a:r>
            <a:endParaRPr sz="1600" dirty="0">
              <a:solidFill>
                <a:schemeClr val="bg1"/>
              </a:solidFill>
              <a:latin typeface="Times New Roman" panose="02020603050405020304" pitchFamily="18" charset="0"/>
              <a:cs typeface="Times New Roman" panose="02020603050405020304" pitchFamily="18" charset="0"/>
            </a:endParaRPr>
          </a:p>
          <a:p>
            <a:pPr marL="240665" indent="-227965">
              <a:lnSpc>
                <a:spcPct val="100000"/>
              </a:lnSpc>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'PR </a:t>
            </a:r>
            <a:r>
              <a:rPr sz="1600" spc="-15" dirty="0">
                <a:solidFill>
                  <a:schemeClr val="bg1"/>
                </a:solidFill>
                <a:latin typeface="Times New Roman" panose="02020603050405020304" pitchFamily="18" charset="0"/>
                <a:cs typeface="Times New Roman" panose="02020603050405020304" pitchFamily="18" charset="0"/>
              </a:rPr>
              <a:t>Preferred </a:t>
            </a:r>
            <a:r>
              <a:rPr sz="1600" spc="-5" dirty="0">
                <a:solidFill>
                  <a:schemeClr val="bg1"/>
                </a:solidFill>
                <a:latin typeface="Times New Roman" panose="02020603050405020304" pitchFamily="18" charset="0"/>
                <a:cs typeface="Times New Roman" panose="02020603050405020304" pitchFamily="18" charset="0"/>
              </a:rPr>
              <a:t>Provider</a:t>
            </a:r>
            <a:r>
              <a:rPr sz="1600" spc="-114"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Organization’</a:t>
            </a:r>
            <a:endParaRPr sz="1600" dirty="0">
              <a:solidFill>
                <a:schemeClr val="bg1"/>
              </a:solidFill>
              <a:latin typeface="Times New Roman" panose="02020603050405020304" pitchFamily="18" charset="0"/>
              <a:cs typeface="Times New Roman" panose="02020603050405020304" pitchFamily="18" charset="0"/>
            </a:endParaRPr>
          </a:p>
          <a:p>
            <a:pPr marL="240665" indent="-227965">
              <a:lnSpc>
                <a:spcPct val="100000"/>
              </a:lnSpc>
              <a:spcBef>
                <a:spcPts val="5"/>
              </a:spcBef>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'WC </a:t>
            </a:r>
            <a:r>
              <a:rPr sz="1600" spc="-20" dirty="0">
                <a:solidFill>
                  <a:schemeClr val="bg1"/>
                </a:solidFill>
                <a:latin typeface="Times New Roman" panose="02020603050405020304" pitchFamily="18" charset="0"/>
                <a:cs typeface="Times New Roman" panose="02020603050405020304" pitchFamily="18" charset="0"/>
              </a:rPr>
              <a:t>Workers’ </a:t>
            </a:r>
            <a:r>
              <a:rPr sz="1600" spc="-5" dirty="0">
                <a:solidFill>
                  <a:schemeClr val="bg1"/>
                </a:solidFill>
                <a:latin typeface="Times New Roman" panose="02020603050405020304" pitchFamily="18" charset="0"/>
                <a:cs typeface="Times New Roman" panose="02020603050405020304" pitchFamily="18" charset="0"/>
              </a:rPr>
              <a:t>Compensation </a:t>
            </a:r>
            <a:r>
              <a:rPr sz="1600" spc="-10" dirty="0">
                <a:solidFill>
                  <a:schemeClr val="bg1"/>
                </a:solidFill>
                <a:latin typeface="Times New Roman" panose="02020603050405020304" pitchFamily="18" charset="0"/>
                <a:cs typeface="Times New Roman" panose="02020603050405020304" pitchFamily="18" charset="0"/>
              </a:rPr>
              <a:t>Medicare </a:t>
            </a:r>
            <a:r>
              <a:rPr sz="1600" spc="-5" dirty="0">
                <a:solidFill>
                  <a:schemeClr val="bg1"/>
                </a:solidFill>
                <a:latin typeface="Times New Roman" panose="02020603050405020304" pitchFamily="18" charset="0"/>
                <a:cs typeface="Times New Roman" panose="02020603050405020304" pitchFamily="18" charset="0"/>
              </a:rPr>
              <a:t>Set-aside</a:t>
            </a:r>
            <a:r>
              <a:rPr sz="1600" spc="-17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Arrangement’</a:t>
            </a:r>
            <a:endParaRPr sz="1600" dirty="0">
              <a:solidFill>
                <a:schemeClr val="bg1"/>
              </a:solidFill>
              <a:latin typeface="Times New Roman" panose="02020603050405020304" pitchFamily="18" charset="0"/>
              <a:cs typeface="Times New Roman" panose="02020603050405020304" pitchFamily="18" charset="0"/>
            </a:endParaRPr>
          </a:p>
          <a:p>
            <a:pPr marL="240665" indent="-227965">
              <a:lnSpc>
                <a:spcPct val="100000"/>
              </a:lnSpc>
              <a:buFont typeface="Symbol"/>
              <a:buChar char=""/>
              <a:tabLst>
                <a:tab pos="240665" algn="l"/>
                <a:tab pos="241300" algn="l"/>
              </a:tabLst>
            </a:pPr>
            <a:r>
              <a:rPr sz="1600" dirty="0">
                <a:solidFill>
                  <a:schemeClr val="bg1"/>
                </a:solidFill>
                <a:latin typeface="Times New Roman" panose="02020603050405020304" pitchFamily="18" charset="0"/>
                <a:cs typeface="Times New Roman" panose="02020603050405020304" pitchFamily="18" charset="0"/>
              </a:rPr>
              <a:t>'HN HMO </a:t>
            </a:r>
            <a:r>
              <a:rPr sz="1600" spc="-10" dirty="0">
                <a:solidFill>
                  <a:schemeClr val="bg1"/>
                </a:solidFill>
                <a:latin typeface="Times New Roman" panose="02020603050405020304" pitchFamily="18" charset="0"/>
                <a:cs typeface="Times New Roman" panose="02020603050405020304" pitchFamily="18" charset="0"/>
              </a:rPr>
              <a:t>Medicare</a:t>
            </a:r>
            <a:r>
              <a:rPr sz="1600" spc="-10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Risk’</a:t>
            </a:r>
          </a:p>
        </p:txBody>
      </p:sp>
      <p:sp>
        <p:nvSpPr>
          <p:cNvPr id="14" name="object 12">
            <a:extLst>
              <a:ext uri="{FF2B5EF4-FFF2-40B4-BE49-F238E27FC236}">
                <a16:creationId xmlns:a16="http://schemas.microsoft.com/office/drawing/2014/main" id="{139CCCEE-3734-4D89-A542-4D7FACABF00C}"/>
              </a:ext>
            </a:extLst>
          </p:cNvPr>
          <p:cNvSpPr txBox="1"/>
          <p:nvPr/>
        </p:nvSpPr>
        <p:spPr>
          <a:xfrm>
            <a:off x="721381" y="3496840"/>
            <a:ext cx="1897371" cy="289823"/>
          </a:xfrm>
          <a:prstGeom prst="rect">
            <a:avLst/>
          </a:prstGeom>
        </p:spPr>
        <p:txBody>
          <a:bodyPr vert="horz" wrap="square" lIns="0" tIns="12700" rIns="0" bIns="0" rtlCol="0">
            <a:spAutoFit/>
          </a:bodyPr>
          <a:lstStyle/>
          <a:p>
            <a:pPr marL="12700">
              <a:lnSpc>
                <a:spcPct val="100000"/>
              </a:lnSpc>
              <a:spcBef>
                <a:spcPts val="100"/>
              </a:spcBef>
              <a:tabLst>
                <a:tab pos="240665" algn="l"/>
                <a:tab pos="241300" algn="l"/>
              </a:tabLst>
            </a:pPr>
            <a:r>
              <a:rPr lang="en-US" b="1" spc="-10" dirty="0">
                <a:solidFill>
                  <a:schemeClr val="bg1"/>
                </a:solidFill>
                <a:latin typeface="Times New Roman" panose="02020603050405020304" pitchFamily="18" charset="0"/>
                <a:cs typeface="Times New Roman" panose="02020603050405020304" pitchFamily="18" charset="0"/>
              </a:rPr>
              <a:t>Main Fields</a:t>
            </a:r>
            <a:endParaRPr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004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11831" y="856965"/>
            <a:ext cx="6422137" cy="5939490"/>
          </a:xfrm>
          <a:prstGeom prst="rect">
            <a:avLst/>
          </a:prstGeom>
          <a:blipFill>
            <a:blip r:embed="rId2" cstate="print"/>
            <a:stretch>
              <a:fillRect/>
            </a:stretch>
          </a:blipFill>
        </p:spPr>
        <p:txBody>
          <a:bodyPr wrap="square" lIns="0" tIns="0" rIns="0" bIns="0" rtlCol="0"/>
          <a:lstStyle/>
          <a:p>
            <a:endParaRPr/>
          </a:p>
        </p:txBody>
      </p:sp>
      <p:sp>
        <p:nvSpPr>
          <p:cNvPr id="2" name="object 2"/>
          <p:cNvSpPr txBox="1">
            <a:spLocks noGrp="1"/>
          </p:cNvSpPr>
          <p:nvPr>
            <p:ph type="title" idx="4294967295"/>
          </p:nvPr>
        </p:nvSpPr>
        <p:spPr>
          <a:xfrm>
            <a:off x="-10668" y="4028"/>
            <a:ext cx="12192000" cy="689932"/>
          </a:xfrm>
          <a:prstGeom prst="rect">
            <a:avLst/>
          </a:prstGeom>
        </p:spPr>
        <p:txBody>
          <a:bodyPr vert="horz" wrap="square" lIns="0" tIns="12700" rIns="0" bIns="0" rtlCol="0">
            <a:spAutoFit/>
          </a:bodyPr>
          <a:lstStyle/>
          <a:p>
            <a:pPr marL="12700" algn="ctr">
              <a:lnSpc>
                <a:spcPct val="100000"/>
              </a:lnSpc>
              <a:spcBef>
                <a:spcPts val="100"/>
              </a:spcBef>
            </a:pPr>
            <a:r>
              <a:rPr b="1" spc="-1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Ability</a:t>
            </a:r>
            <a:r>
              <a:rPr b="1" spc="-12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a:t>
            </a:r>
          </a:p>
        </p:txBody>
      </p:sp>
      <p:sp>
        <p:nvSpPr>
          <p:cNvPr id="19" name="object 19"/>
          <p:cNvSpPr/>
          <p:nvPr/>
        </p:nvSpPr>
        <p:spPr>
          <a:xfrm>
            <a:off x="6422142" y="1922534"/>
            <a:ext cx="5769863" cy="310743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9089899" y="3383279"/>
            <a:ext cx="1295400" cy="0"/>
          </a:xfrm>
          <a:custGeom>
            <a:avLst/>
            <a:gdLst/>
            <a:ahLst/>
            <a:cxnLst/>
            <a:rect l="l" t="t" r="r" b="b"/>
            <a:pathLst>
              <a:path w="1295400">
                <a:moveTo>
                  <a:pt x="0" y="0"/>
                </a:moveTo>
                <a:lnTo>
                  <a:pt x="1295400" y="0"/>
                </a:lnTo>
              </a:path>
            </a:pathLst>
          </a:custGeom>
          <a:ln w="76200">
            <a:solidFill>
              <a:srgbClr val="808080"/>
            </a:solidFill>
          </a:ln>
        </p:spPr>
        <p:txBody>
          <a:bodyPr wrap="square" lIns="0" tIns="0" rIns="0" bIns="0" rtlCol="0"/>
          <a:lstStyle/>
          <a:p>
            <a:endParaRPr/>
          </a:p>
        </p:txBody>
      </p:sp>
      <p:sp>
        <p:nvSpPr>
          <p:cNvPr id="21" name="object 21"/>
          <p:cNvSpPr/>
          <p:nvPr/>
        </p:nvSpPr>
        <p:spPr>
          <a:xfrm>
            <a:off x="9089899" y="3345179"/>
            <a:ext cx="1295400" cy="76200"/>
          </a:xfrm>
          <a:custGeom>
            <a:avLst/>
            <a:gdLst/>
            <a:ahLst/>
            <a:cxnLst/>
            <a:rect l="l" t="t" r="r" b="b"/>
            <a:pathLst>
              <a:path w="1295400" h="76200">
                <a:moveTo>
                  <a:pt x="0" y="0"/>
                </a:moveTo>
                <a:lnTo>
                  <a:pt x="1295400" y="0"/>
                </a:lnTo>
                <a:lnTo>
                  <a:pt x="1295400" y="76200"/>
                </a:lnTo>
                <a:lnTo>
                  <a:pt x="0" y="76200"/>
                </a:lnTo>
                <a:lnTo>
                  <a:pt x="0" y="0"/>
                </a:lnTo>
                <a:close/>
              </a:path>
            </a:pathLst>
          </a:custGeom>
          <a:ln w="25908">
            <a:solidFill>
              <a:srgbClr val="808080"/>
            </a:solidFill>
          </a:ln>
        </p:spPr>
        <p:txBody>
          <a:bodyPr wrap="square" lIns="0" tIns="0" rIns="0" bIns="0" rtlCol="0"/>
          <a:lstStyle/>
          <a:p>
            <a:endParaRPr/>
          </a:p>
        </p:txBody>
      </p:sp>
      <p:sp>
        <p:nvSpPr>
          <p:cNvPr id="22" name="object 22"/>
          <p:cNvSpPr/>
          <p:nvPr/>
        </p:nvSpPr>
        <p:spPr>
          <a:xfrm>
            <a:off x="9077707" y="4472177"/>
            <a:ext cx="1384300" cy="0"/>
          </a:xfrm>
          <a:custGeom>
            <a:avLst/>
            <a:gdLst/>
            <a:ahLst/>
            <a:cxnLst/>
            <a:rect l="l" t="t" r="r" b="b"/>
            <a:pathLst>
              <a:path w="1384300">
                <a:moveTo>
                  <a:pt x="0" y="0"/>
                </a:moveTo>
                <a:lnTo>
                  <a:pt x="1383792" y="0"/>
                </a:lnTo>
              </a:path>
            </a:pathLst>
          </a:custGeom>
          <a:ln w="83819">
            <a:solidFill>
              <a:srgbClr val="808080"/>
            </a:solidFill>
          </a:ln>
        </p:spPr>
        <p:txBody>
          <a:bodyPr wrap="square" lIns="0" tIns="0" rIns="0" bIns="0" rtlCol="0"/>
          <a:lstStyle/>
          <a:p>
            <a:endParaRPr/>
          </a:p>
        </p:txBody>
      </p:sp>
      <p:sp>
        <p:nvSpPr>
          <p:cNvPr id="23" name="object 23"/>
          <p:cNvSpPr/>
          <p:nvPr/>
        </p:nvSpPr>
        <p:spPr>
          <a:xfrm>
            <a:off x="9077707" y="4430268"/>
            <a:ext cx="1384300" cy="83820"/>
          </a:xfrm>
          <a:custGeom>
            <a:avLst/>
            <a:gdLst/>
            <a:ahLst/>
            <a:cxnLst/>
            <a:rect l="l" t="t" r="r" b="b"/>
            <a:pathLst>
              <a:path w="1384300" h="83820">
                <a:moveTo>
                  <a:pt x="0" y="0"/>
                </a:moveTo>
                <a:lnTo>
                  <a:pt x="1383792" y="0"/>
                </a:lnTo>
                <a:lnTo>
                  <a:pt x="1383792" y="83819"/>
                </a:lnTo>
                <a:lnTo>
                  <a:pt x="0" y="83819"/>
                </a:lnTo>
                <a:lnTo>
                  <a:pt x="0" y="0"/>
                </a:lnTo>
                <a:close/>
              </a:path>
            </a:pathLst>
          </a:custGeom>
          <a:ln w="25908">
            <a:solidFill>
              <a:srgbClr val="808080"/>
            </a:solidFill>
          </a:ln>
        </p:spPr>
        <p:txBody>
          <a:bodyPr wrap="square" lIns="0" tIns="0" rIns="0" bIns="0" rtlCol="0"/>
          <a:lstStyle/>
          <a:p>
            <a:endParaRPr/>
          </a:p>
        </p:txBody>
      </p:sp>
      <p:sp>
        <p:nvSpPr>
          <p:cNvPr id="24" name="object 24"/>
          <p:cNvSpPr/>
          <p:nvPr/>
        </p:nvSpPr>
        <p:spPr>
          <a:xfrm>
            <a:off x="10833355" y="2989325"/>
            <a:ext cx="533400" cy="0"/>
          </a:xfrm>
          <a:custGeom>
            <a:avLst/>
            <a:gdLst/>
            <a:ahLst/>
            <a:cxnLst/>
            <a:rect l="l" t="t" r="r" b="b"/>
            <a:pathLst>
              <a:path w="533400">
                <a:moveTo>
                  <a:pt x="0" y="0"/>
                </a:moveTo>
                <a:lnTo>
                  <a:pt x="533400" y="0"/>
                </a:lnTo>
              </a:path>
            </a:pathLst>
          </a:custGeom>
          <a:ln w="83820">
            <a:solidFill>
              <a:srgbClr val="808080"/>
            </a:solidFill>
          </a:ln>
        </p:spPr>
        <p:txBody>
          <a:bodyPr wrap="square" lIns="0" tIns="0" rIns="0" bIns="0" rtlCol="0"/>
          <a:lstStyle/>
          <a:p>
            <a:endParaRPr/>
          </a:p>
        </p:txBody>
      </p:sp>
      <p:sp>
        <p:nvSpPr>
          <p:cNvPr id="25" name="object 25"/>
          <p:cNvSpPr/>
          <p:nvPr/>
        </p:nvSpPr>
        <p:spPr>
          <a:xfrm>
            <a:off x="10833355" y="2947416"/>
            <a:ext cx="533400" cy="83820"/>
          </a:xfrm>
          <a:custGeom>
            <a:avLst/>
            <a:gdLst/>
            <a:ahLst/>
            <a:cxnLst/>
            <a:rect l="l" t="t" r="r" b="b"/>
            <a:pathLst>
              <a:path w="533400" h="83819">
                <a:moveTo>
                  <a:pt x="0" y="0"/>
                </a:moveTo>
                <a:lnTo>
                  <a:pt x="533400" y="0"/>
                </a:lnTo>
                <a:lnTo>
                  <a:pt x="533400" y="83820"/>
                </a:lnTo>
                <a:lnTo>
                  <a:pt x="0" y="83820"/>
                </a:lnTo>
                <a:lnTo>
                  <a:pt x="0" y="0"/>
                </a:lnTo>
                <a:close/>
              </a:path>
            </a:pathLst>
          </a:custGeom>
          <a:ln w="25907">
            <a:solidFill>
              <a:srgbClr val="808080"/>
            </a:solidFill>
          </a:ln>
        </p:spPr>
        <p:txBody>
          <a:bodyPr wrap="square" lIns="0" tIns="0" rIns="0" bIns="0" rtlCol="0"/>
          <a:lstStyle/>
          <a:p>
            <a:endParaRPr/>
          </a:p>
        </p:txBody>
      </p:sp>
      <p:sp>
        <p:nvSpPr>
          <p:cNvPr id="26" name="object 26"/>
          <p:cNvSpPr/>
          <p:nvPr/>
        </p:nvSpPr>
        <p:spPr>
          <a:xfrm>
            <a:off x="10833355" y="4091177"/>
            <a:ext cx="533400" cy="0"/>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27" name="object 27"/>
          <p:cNvSpPr/>
          <p:nvPr/>
        </p:nvSpPr>
        <p:spPr>
          <a:xfrm>
            <a:off x="10833355" y="4049268"/>
            <a:ext cx="533400" cy="83820"/>
          </a:xfrm>
          <a:custGeom>
            <a:avLst/>
            <a:gdLst/>
            <a:ahLst/>
            <a:cxnLst/>
            <a:rect l="l" t="t" r="r" b="b"/>
            <a:pathLst>
              <a:path w="533400" h="83820">
                <a:moveTo>
                  <a:pt x="0" y="0"/>
                </a:moveTo>
                <a:lnTo>
                  <a:pt x="533400" y="0"/>
                </a:lnTo>
                <a:lnTo>
                  <a:pt x="533400" y="83819"/>
                </a:lnTo>
                <a:lnTo>
                  <a:pt x="0" y="83819"/>
                </a:lnTo>
                <a:lnTo>
                  <a:pt x="0" y="0"/>
                </a:lnTo>
                <a:close/>
              </a:path>
            </a:pathLst>
          </a:custGeom>
          <a:ln w="25908">
            <a:solidFill>
              <a:srgbClr val="808080"/>
            </a:solidFill>
          </a:ln>
        </p:spPr>
        <p:txBody>
          <a:bodyPr wrap="square" lIns="0" tIns="0" rIns="0" bIns="0" rtlCol="0"/>
          <a:lstStyle/>
          <a:p>
            <a:endParaRPr/>
          </a:p>
        </p:txBody>
      </p:sp>
      <p:sp>
        <p:nvSpPr>
          <p:cNvPr id="29" name="object 9">
            <a:extLst>
              <a:ext uri="{FF2B5EF4-FFF2-40B4-BE49-F238E27FC236}">
                <a16:creationId xmlns:a16="http://schemas.microsoft.com/office/drawing/2014/main" id="{A5E56881-0FF3-490E-90E2-3EECD9D23CFD}"/>
              </a:ext>
            </a:extLst>
          </p:cNvPr>
          <p:cNvSpPr/>
          <p:nvPr/>
        </p:nvSpPr>
        <p:spPr>
          <a:xfrm>
            <a:off x="2595456" y="5034209"/>
            <a:ext cx="533400" cy="0"/>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31" name="object 11">
            <a:extLst>
              <a:ext uri="{FF2B5EF4-FFF2-40B4-BE49-F238E27FC236}">
                <a16:creationId xmlns:a16="http://schemas.microsoft.com/office/drawing/2014/main" id="{594C18FE-D0DB-49CF-B420-5DD726C9C7B4}"/>
              </a:ext>
            </a:extLst>
          </p:cNvPr>
          <p:cNvSpPr/>
          <p:nvPr/>
        </p:nvSpPr>
        <p:spPr>
          <a:xfrm>
            <a:off x="2571073" y="5260977"/>
            <a:ext cx="533400" cy="0"/>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33" name="object 13">
            <a:extLst>
              <a:ext uri="{FF2B5EF4-FFF2-40B4-BE49-F238E27FC236}">
                <a16:creationId xmlns:a16="http://schemas.microsoft.com/office/drawing/2014/main" id="{A4698C5F-CDBD-4E23-9DB6-F31CCA22BF65}"/>
              </a:ext>
            </a:extLst>
          </p:cNvPr>
          <p:cNvSpPr/>
          <p:nvPr/>
        </p:nvSpPr>
        <p:spPr>
          <a:xfrm flipV="1">
            <a:off x="2546694" y="5408536"/>
            <a:ext cx="582167" cy="96839"/>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35" name="object 15">
            <a:extLst>
              <a:ext uri="{FF2B5EF4-FFF2-40B4-BE49-F238E27FC236}">
                <a16:creationId xmlns:a16="http://schemas.microsoft.com/office/drawing/2014/main" id="{D7D3AE7B-528C-4BBE-A926-7CC2137B365B}"/>
              </a:ext>
            </a:extLst>
          </p:cNvPr>
          <p:cNvSpPr/>
          <p:nvPr/>
        </p:nvSpPr>
        <p:spPr>
          <a:xfrm>
            <a:off x="2571073" y="5729246"/>
            <a:ext cx="533400" cy="0"/>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37" name="object 17">
            <a:extLst>
              <a:ext uri="{FF2B5EF4-FFF2-40B4-BE49-F238E27FC236}">
                <a16:creationId xmlns:a16="http://schemas.microsoft.com/office/drawing/2014/main" id="{ED009894-5E00-4A77-AA3D-5B702449E7F6}"/>
              </a:ext>
            </a:extLst>
          </p:cNvPr>
          <p:cNvSpPr/>
          <p:nvPr/>
        </p:nvSpPr>
        <p:spPr>
          <a:xfrm>
            <a:off x="2595457" y="6166741"/>
            <a:ext cx="1117843" cy="82420"/>
          </a:xfrm>
          <a:custGeom>
            <a:avLst/>
            <a:gdLst/>
            <a:ahLst/>
            <a:cxnLst/>
            <a:rect l="l" t="t" r="r" b="b"/>
            <a:pathLst>
              <a:path w="944879">
                <a:moveTo>
                  <a:pt x="0" y="0"/>
                </a:moveTo>
                <a:lnTo>
                  <a:pt x="944880" y="0"/>
                </a:lnTo>
              </a:path>
            </a:pathLst>
          </a:custGeom>
          <a:ln w="83820">
            <a:solidFill>
              <a:srgbClr val="808080"/>
            </a:solidFill>
          </a:ln>
        </p:spPr>
        <p:txBody>
          <a:bodyPr wrap="square" lIns="0" tIns="0" rIns="0" bIns="0" rtlCol="0"/>
          <a:lstStyle/>
          <a:p>
            <a:endParaRPr/>
          </a:p>
        </p:txBody>
      </p:sp>
      <p:sp>
        <p:nvSpPr>
          <p:cNvPr id="28" name="object 11">
            <a:extLst>
              <a:ext uri="{FF2B5EF4-FFF2-40B4-BE49-F238E27FC236}">
                <a16:creationId xmlns:a16="http://schemas.microsoft.com/office/drawing/2014/main" id="{48DC286C-84D2-4664-A51A-BDFFE6EDD83E}"/>
              </a:ext>
            </a:extLst>
          </p:cNvPr>
          <p:cNvSpPr/>
          <p:nvPr/>
        </p:nvSpPr>
        <p:spPr>
          <a:xfrm flipV="1">
            <a:off x="2571073" y="4747047"/>
            <a:ext cx="533400" cy="45719"/>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
        <p:nvSpPr>
          <p:cNvPr id="39" name="object 17">
            <a:extLst>
              <a:ext uri="{FF2B5EF4-FFF2-40B4-BE49-F238E27FC236}">
                <a16:creationId xmlns:a16="http://schemas.microsoft.com/office/drawing/2014/main" id="{81B1CE46-57D2-4542-8AE0-0E3D7AD62145}"/>
              </a:ext>
            </a:extLst>
          </p:cNvPr>
          <p:cNvSpPr/>
          <p:nvPr/>
        </p:nvSpPr>
        <p:spPr>
          <a:xfrm>
            <a:off x="2571073" y="6280132"/>
            <a:ext cx="1117843" cy="144348"/>
          </a:xfrm>
          <a:custGeom>
            <a:avLst/>
            <a:gdLst/>
            <a:ahLst/>
            <a:cxnLst/>
            <a:rect l="l" t="t" r="r" b="b"/>
            <a:pathLst>
              <a:path w="944879">
                <a:moveTo>
                  <a:pt x="0" y="0"/>
                </a:moveTo>
                <a:lnTo>
                  <a:pt x="944880" y="0"/>
                </a:lnTo>
              </a:path>
            </a:pathLst>
          </a:custGeom>
          <a:ln w="83820">
            <a:solidFill>
              <a:srgbClr val="808080"/>
            </a:solidFill>
          </a:ln>
        </p:spPr>
        <p:txBody>
          <a:bodyPr wrap="square" lIns="0" tIns="0" rIns="0" bIns="0" rtlCol="0"/>
          <a:lstStyle/>
          <a:p>
            <a:endParaRPr/>
          </a:p>
        </p:txBody>
      </p:sp>
      <p:sp>
        <p:nvSpPr>
          <p:cNvPr id="30" name="object 11">
            <a:extLst>
              <a:ext uri="{FF2B5EF4-FFF2-40B4-BE49-F238E27FC236}">
                <a16:creationId xmlns:a16="http://schemas.microsoft.com/office/drawing/2014/main" id="{9F5F3E84-FC90-41E0-816C-04AEA1E1AA1B}"/>
              </a:ext>
            </a:extLst>
          </p:cNvPr>
          <p:cNvSpPr/>
          <p:nvPr/>
        </p:nvSpPr>
        <p:spPr>
          <a:xfrm flipV="1">
            <a:off x="3021476" y="4150441"/>
            <a:ext cx="727877" cy="82393"/>
          </a:xfrm>
          <a:custGeom>
            <a:avLst/>
            <a:gdLst/>
            <a:ahLst/>
            <a:cxnLst/>
            <a:rect l="l" t="t" r="r" b="b"/>
            <a:pathLst>
              <a:path w="533400">
                <a:moveTo>
                  <a:pt x="0" y="0"/>
                </a:moveTo>
                <a:lnTo>
                  <a:pt x="533400" y="0"/>
                </a:lnTo>
              </a:path>
            </a:pathLst>
          </a:custGeom>
          <a:ln w="83819">
            <a:solidFill>
              <a:srgbClr val="808080"/>
            </a:solidFill>
          </a:ln>
        </p:spPr>
        <p:txBody>
          <a:bodyPr wrap="square" lIns="0" tIns="0" rIns="0" bIns="0" rtlCol="0"/>
          <a:lstStyle/>
          <a:p>
            <a:endParaRPr/>
          </a:p>
        </p:txBody>
      </p:sp>
    </p:spTree>
    <p:extLst>
      <p:ext uri="{BB962C8B-B14F-4D97-AF65-F5344CB8AC3E}">
        <p14:creationId xmlns:p14="http://schemas.microsoft.com/office/powerpoint/2010/main" val="340248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543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935079" y="702629"/>
            <a:ext cx="5879068" cy="689932"/>
          </a:xfrm>
          <a:prstGeom prst="rect">
            <a:avLst/>
          </a:prstGeom>
        </p:spPr>
        <p:txBody>
          <a:bodyPr vert="horz" wrap="square" lIns="0" tIns="12700" rIns="0" bIns="0" rtlCol="0">
            <a:spAutoFit/>
          </a:bodyPr>
          <a:lstStyle/>
          <a:p>
            <a:pPr marL="12700">
              <a:lnSpc>
                <a:spcPct val="100000"/>
              </a:lnSpc>
              <a:spcBef>
                <a:spcPts val="100"/>
              </a:spcBef>
            </a:pP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Traffic </a:t>
            </a:r>
            <a:r>
              <a:rPr b="1" spc="-1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Crash</a:t>
            </a:r>
            <a:r>
              <a:rPr b="1" spc="-16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Reports</a:t>
            </a:r>
          </a:p>
        </p:txBody>
      </p:sp>
      <p:sp>
        <p:nvSpPr>
          <p:cNvPr id="6" name="object 6"/>
          <p:cNvSpPr txBox="1"/>
          <p:nvPr/>
        </p:nvSpPr>
        <p:spPr>
          <a:xfrm>
            <a:off x="935076" y="2793655"/>
            <a:ext cx="1568451" cy="2229456"/>
          </a:xfrm>
          <a:prstGeom prst="rect">
            <a:avLst/>
          </a:prstGeom>
        </p:spPr>
        <p:txBody>
          <a:bodyPr vert="horz" wrap="square" lIns="0" tIns="12700" rIns="0" bIns="0" rtlCol="0">
            <a:spAutoFit/>
          </a:bodyPr>
          <a:lstStyle/>
          <a:p>
            <a:pPr marL="241300" indent="-228600">
              <a:lnSpc>
                <a:spcPct val="100000"/>
              </a:lnSpc>
              <a:spcBef>
                <a:spcPts val="100"/>
              </a:spcBef>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Report</a:t>
            </a:r>
            <a:r>
              <a:rPr sz="1600" spc="-2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Number</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spcBef>
                <a:spcPts val="5"/>
              </a:spcBef>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Crash</a:t>
            </a:r>
            <a:r>
              <a:rPr sz="1600" spc="-25" dirty="0">
                <a:solidFill>
                  <a:schemeClr val="bg1"/>
                </a:solidFill>
                <a:latin typeface="Times New Roman" panose="02020603050405020304" pitchFamily="18" charset="0"/>
                <a:cs typeface="Times New Roman" panose="02020603050405020304" pitchFamily="18" charset="0"/>
              </a:rPr>
              <a:t> Year</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Crash</a:t>
            </a:r>
            <a:r>
              <a:rPr sz="1600" spc="-25"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Date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 First</a:t>
            </a:r>
            <a:r>
              <a:rPr sz="1600" spc="-75"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Name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 </a:t>
            </a:r>
            <a:r>
              <a:rPr sz="1600" spc="-5" dirty="0">
                <a:solidFill>
                  <a:schemeClr val="bg1"/>
                </a:solidFill>
                <a:latin typeface="Times New Roman" panose="02020603050405020304" pitchFamily="18" charset="0"/>
                <a:cs typeface="Times New Roman" panose="02020603050405020304" pitchFamily="18" charset="0"/>
              </a:rPr>
              <a:t>Last</a:t>
            </a:r>
            <a:r>
              <a:rPr sz="1600" spc="-8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Name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Date </a:t>
            </a:r>
            <a:r>
              <a:rPr sz="1600" dirty="0">
                <a:solidFill>
                  <a:schemeClr val="bg1"/>
                </a:solidFill>
                <a:latin typeface="Times New Roman" panose="02020603050405020304" pitchFamily="18" charset="0"/>
                <a:cs typeface="Times New Roman" panose="02020603050405020304" pitchFamily="18" charset="0"/>
              </a:rPr>
              <a:t>of</a:t>
            </a:r>
            <a:r>
              <a:rPr sz="1600" spc="-2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Birth</a:t>
            </a: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a:t>
            </a:r>
            <a:r>
              <a:rPr sz="1600" spc="-25"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Address</a:t>
            </a:r>
            <a:endParaRPr sz="1600" dirty="0">
              <a:solidFill>
                <a:schemeClr val="bg1"/>
              </a:solidFill>
              <a:latin typeface="Times New Roman" panose="02020603050405020304" pitchFamily="18" charset="0"/>
              <a:cs typeface="Times New Roman" panose="02020603050405020304" pitchFamily="18" charset="0"/>
            </a:endParaRPr>
          </a:p>
        </p:txBody>
      </p:sp>
      <p:sp>
        <p:nvSpPr>
          <p:cNvPr id="10" name="object 10"/>
          <p:cNvSpPr txBox="1"/>
          <p:nvPr/>
        </p:nvSpPr>
        <p:spPr>
          <a:xfrm>
            <a:off x="935076" y="1613175"/>
            <a:ext cx="11500485" cy="936154"/>
          </a:xfrm>
          <a:prstGeom prst="rect">
            <a:avLst/>
          </a:prstGeom>
        </p:spPr>
        <p:txBody>
          <a:bodyPr vert="horz" wrap="square" lIns="0" tIns="12700" rIns="0" bIns="0" rtlCol="0">
            <a:spAutoFit/>
          </a:bodyPr>
          <a:lstStyle/>
          <a:p>
            <a:pPr marL="12700">
              <a:lnSpc>
                <a:spcPct val="100000"/>
              </a:lnSpc>
              <a:spcBef>
                <a:spcPts val="100"/>
              </a:spcBef>
            </a:pPr>
            <a:r>
              <a:rPr lang="en-US" sz="2000" spc="-5" dirty="0">
                <a:solidFill>
                  <a:schemeClr val="bg1"/>
                </a:solidFill>
                <a:latin typeface="Times New Roman" panose="02020603050405020304" pitchFamily="18" charset="0"/>
                <a:cs typeface="Times New Roman" panose="02020603050405020304" pitchFamily="18" charset="0"/>
              </a:rPr>
              <a:t>Each State’s </a:t>
            </a:r>
            <a:r>
              <a:rPr sz="2000" spc="-5" dirty="0">
                <a:solidFill>
                  <a:schemeClr val="bg1"/>
                </a:solidFill>
                <a:latin typeface="Times New Roman" panose="02020603050405020304" pitchFamily="18" charset="0"/>
                <a:cs typeface="Times New Roman" panose="02020603050405020304" pitchFamily="18" charset="0"/>
              </a:rPr>
              <a:t>Department of </a:t>
            </a:r>
            <a:r>
              <a:rPr sz="2000" spc="-15" dirty="0">
                <a:solidFill>
                  <a:schemeClr val="bg1"/>
                </a:solidFill>
                <a:latin typeface="Times New Roman" panose="02020603050405020304" pitchFamily="18" charset="0"/>
                <a:cs typeface="Times New Roman" panose="02020603050405020304" pitchFamily="18" charset="0"/>
              </a:rPr>
              <a:t>Highway Safety </a:t>
            </a:r>
            <a:r>
              <a:rPr sz="2000" dirty="0">
                <a:solidFill>
                  <a:schemeClr val="bg1"/>
                </a:solidFill>
                <a:latin typeface="Times New Roman" panose="02020603050405020304" pitchFamily="18" charset="0"/>
                <a:cs typeface="Times New Roman" panose="02020603050405020304" pitchFamily="18" charset="0"/>
              </a:rPr>
              <a:t>and </a:t>
            </a:r>
            <a:r>
              <a:rPr sz="2000" spc="-10" dirty="0">
                <a:solidFill>
                  <a:schemeClr val="bg1"/>
                </a:solidFill>
                <a:latin typeface="Times New Roman" panose="02020603050405020304" pitchFamily="18" charset="0"/>
                <a:cs typeface="Times New Roman" panose="02020603050405020304" pitchFamily="18" charset="0"/>
              </a:rPr>
              <a:t>Motor </a:t>
            </a:r>
            <a:r>
              <a:rPr sz="2000" spc="-15" dirty="0">
                <a:solidFill>
                  <a:schemeClr val="bg1"/>
                </a:solidFill>
                <a:latin typeface="Times New Roman" panose="02020603050405020304" pitchFamily="18" charset="0"/>
                <a:cs typeface="Times New Roman" panose="02020603050405020304" pitchFamily="18" charset="0"/>
              </a:rPr>
              <a:t>Vehicles</a:t>
            </a:r>
            <a:r>
              <a:rPr sz="2000" spc="135" dirty="0">
                <a:solidFill>
                  <a:schemeClr val="bg1"/>
                </a:solidFill>
                <a:latin typeface="Times New Roman" panose="02020603050405020304" pitchFamily="18" charset="0"/>
                <a:cs typeface="Times New Roman" panose="02020603050405020304" pitchFamily="18" charset="0"/>
              </a:rPr>
              <a:t> </a:t>
            </a:r>
            <a:r>
              <a:rPr sz="2000" spc="-10" dirty="0">
                <a:solidFill>
                  <a:schemeClr val="bg1"/>
                </a:solidFill>
                <a:latin typeface="Times New Roman" panose="02020603050405020304" pitchFamily="18" charset="0"/>
                <a:cs typeface="Times New Roman" panose="02020603050405020304" pitchFamily="18" charset="0"/>
              </a:rPr>
              <a:t>(DHSMV).</a:t>
            </a:r>
            <a:endParaRPr sz="2000"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30"/>
              </a:spcBef>
            </a:pPr>
            <a:endParaRPr sz="2000" dirty="0">
              <a:solidFill>
                <a:schemeClr val="bg1"/>
              </a:solidFill>
              <a:latin typeface="Times New Roman" panose="02020603050405020304" pitchFamily="18" charset="0"/>
              <a:cs typeface="Times New Roman" panose="02020603050405020304" pitchFamily="18" charset="0"/>
            </a:endParaRPr>
          </a:p>
          <a:p>
            <a:pPr marL="12700" algn="just">
              <a:lnSpc>
                <a:spcPct val="100000"/>
              </a:lnSpc>
            </a:pPr>
            <a:r>
              <a:rPr lang="en-US" sz="2000" b="1" u="heavy" spc="-5" dirty="0">
                <a:solidFill>
                  <a:schemeClr val="bg1"/>
                </a:solidFill>
                <a:uFill>
                  <a:solidFill>
                    <a:srgbClr val="FFFFFF"/>
                  </a:solidFill>
                </a:uFill>
                <a:latin typeface="Times New Roman" panose="02020603050405020304" pitchFamily="18" charset="0"/>
                <a:cs typeface="Times New Roman" panose="02020603050405020304" pitchFamily="18" charset="0"/>
              </a:rPr>
              <a:t>Primary Data </a:t>
            </a:r>
            <a:r>
              <a:rPr sz="2000" b="1" u="heavy" spc="-5" dirty="0">
                <a:solidFill>
                  <a:schemeClr val="bg1"/>
                </a:solidFill>
                <a:uFill>
                  <a:solidFill>
                    <a:srgbClr val="FFFFFF"/>
                  </a:solidFill>
                </a:uFill>
                <a:latin typeface="Times New Roman" panose="02020603050405020304" pitchFamily="18" charset="0"/>
                <a:cs typeface="Times New Roman" panose="02020603050405020304" pitchFamily="18" charset="0"/>
              </a:rPr>
              <a:t>Fields:</a:t>
            </a:r>
            <a:endParaRPr sz="2000" dirty="0">
              <a:solidFill>
                <a:schemeClr val="bg1"/>
              </a:solidFill>
              <a:latin typeface="Times New Roman" panose="02020603050405020304" pitchFamily="18" charset="0"/>
              <a:cs typeface="Times New Roman" panose="02020603050405020304" pitchFamily="18" charset="0"/>
            </a:endParaRPr>
          </a:p>
        </p:txBody>
      </p:sp>
      <p:sp>
        <p:nvSpPr>
          <p:cNvPr id="11" name="object 11"/>
          <p:cNvSpPr txBox="1"/>
          <p:nvPr/>
        </p:nvSpPr>
        <p:spPr>
          <a:xfrm>
            <a:off x="5024727" y="6058669"/>
            <a:ext cx="4394200" cy="628377"/>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panose="02020603050405020304" pitchFamily="18" charset="0"/>
                <a:cs typeface="Times New Roman" panose="02020603050405020304" pitchFamily="18" charset="0"/>
              </a:rPr>
              <a:t>Florida DMV </a:t>
            </a:r>
            <a:r>
              <a:rPr sz="2000" spc="-15" dirty="0">
                <a:solidFill>
                  <a:srgbClr val="FFFFFF"/>
                </a:solidFill>
                <a:latin typeface="Times New Roman" panose="02020603050405020304" pitchFamily="18" charset="0"/>
                <a:cs typeface="Times New Roman" panose="02020603050405020304" pitchFamily="18" charset="0"/>
              </a:rPr>
              <a:t>Website:</a:t>
            </a:r>
            <a:r>
              <a:rPr sz="2000" spc="50" dirty="0">
                <a:solidFill>
                  <a:srgbClr val="FFFFFF"/>
                </a:solidFill>
                <a:latin typeface="Times New Roman" panose="02020603050405020304" pitchFamily="18" charset="0"/>
                <a:cs typeface="Times New Roman" panose="02020603050405020304" pitchFamily="18" charset="0"/>
              </a:rPr>
              <a:t> </a:t>
            </a:r>
            <a:r>
              <a:rPr sz="2000" u="heavy" spc="-20" dirty="0">
                <a:solidFill>
                  <a:srgbClr val="0000FF"/>
                </a:solidFill>
                <a:uFill>
                  <a:solidFill>
                    <a:srgbClr val="0000FF"/>
                  </a:solidFill>
                </a:uFill>
                <a:latin typeface="Times New Roman" panose="02020603050405020304" pitchFamily="18" charset="0"/>
                <a:cs typeface="Times New Roman" panose="02020603050405020304" pitchFamily="18" charset="0"/>
                <a:hlinkClick r:id="rId2"/>
              </a:rPr>
              <a:t>https://www.flhsmv.gov</a:t>
            </a:r>
            <a:endParaRPr sz="2000" dirty="0">
              <a:latin typeface="Times New Roman" panose="02020603050405020304" pitchFamily="18" charset="0"/>
              <a:cs typeface="Times New Roman" panose="02020603050405020304" pitchFamily="18" charset="0"/>
            </a:endParaRPr>
          </a:p>
        </p:txBody>
      </p:sp>
      <p:sp>
        <p:nvSpPr>
          <p:cNvPr id="12" name="object 12"/>
          <p:cNvSpPr txBox="1"/>
          <p:nvPr/>
        </p:nvSpPr>
        <p:spPr>
          <a:xfrm>
            <a:off x="8199981" y="2943689"/>
            <a:ext cx="3249227" cy="1736373"/>
          </a:xfrm>
          <a:prstGeom prst="rect">
            <a:avLst/>
          </a:prstGeom>
        </p:spPr>
        <p:txBody>
          <a:bodyPr vert="horz" wrap="square" lIns="0" tIns="12700" rIns="0" bIns="0" rtlCol="0">
            <a:spAutoFit/>
          </a:bodyPr>
          <a:lstStyle/>
          <a:p>
            <a:pPr marL="241300" indent="-228600">
              <a:lnSpc>
                <a:spcPct val="100000"/>
              </a:lnSpc>
              <a:spcBef>
                <a:spcPts val="100"/>
              </a:spcBef>
              <a:buFont typeface="Symbol"/>
              <a:buChar char=""/>
              <a:tabLst>
                <a:tab pos="240665" algn="l"/>
                <a:tab pos="241300" algn="l"/>
              </a:tabLst>
            </a:pPr>
            <a:r>
              <a:rPr sz="1600" spc="-15" dirty="0">
                <a:solidFill>
                  <a:schemeClr val="bg1"/>
                </a:solidFill>
                <a:latin typeface="Times New Roman" panose="02020603050405020304" pitchFamily="18" charset="0"/>
                <a:cs typeface="Times New Roman" panose="02020603050405020304" pitchFamily="18" charset="0"/>
              </a:rPr>
              <a:t>Vehicle </a:t>
            </a:r>
            <a:r>
              <a:rPr sz="1600" spc="-5" dirty="0">
                <a:solidFill>
                  <a:schemeClr val="bg1"/>
                </a:solidFill>
                <a:latin typeface="Times New Roman" panose="02020603050405020304" pitchFamily="18" charset="0"/>
                <a:cs typeface="Times New Roman" panose="02020603050405020304" pitchFamily="18" charset="0"/>
              </a:rPr>
              <a:t>Owner</a:t>
            </a:r>
            <a:r>
              <a:rPr sz="160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Name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spcBef>
                <a:spcPts val="5"/>
              </a:spcBef>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VIN</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5" dirty="0">
                <a:solidFill>
                  <a:schemeClr val="bg1"/>
                </a:solidFill>
                <a:latin typeface="Times New Roman" panose="02020603050405020304" pitchFamily="18" charset="0"/>
                <a:cs typeface="Times New Roman" panose="02020603050405020304" pitchFamily="18" charset="0"/>
              </a:rPr>
              <a:t>Vehicle</a:t>
            </a:r>
            <a:r>
              <a:rPr sz="1600" spc="10" dirty="0">
                <a:solidFill>
                  <a:schemeClr val="bg1"/>
                </a:solidFill>
                <a:latin typeface="Times New Roman" panose="02020603050405020304" pitchFamily="18" charset="0"/>
                <a:cs typeface="Times New Roman" panose="02020603050405020304" pitchFamily="18" charset="0"/>
              </a:rPr>
              <a:t> </a:t>
            </a:r>
            <a:r>
              <a:rPr sz="1600" spc="-15" dirty="0">
                <a:solidFill>
                  <a:schemeClr val="bg1"/>
                </a:solidFill>
                <a:latin typeface="Times New Roman" panose="02020603050405020304" pitchFamily="18" charset="0"/>
                <a:cs typeface="Times New Roman" panose="02020603050405020304" pitchFamily="18" charset="0"/>
              </a:rPr>
              <a:t>Make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5" dirty="0">
                <a:solidFill>
                  <a:schemeClr val="bg1"/>
                </a:solidFill>
                <a:latin typeface="Times New Roman" panose="02020603050405020304" pitchFamily="18" charset="0"/>
                <a:cs typeface="Times New Roman" panose="02020603050405020304" pitchFamily="18" charset="0"/>
              </a:rPr>
              <a:t>Vehicle</a:t>
            </a:r>
            <a:r>
              <a:rPr sz="1600" spc="1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Model</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Driver License</a:t>
            </a:r>
            <a:r>
              <a:rPr sz="1600" spc="-4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Number</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5" dirty="0">
                <a:solidFill>
                  <a:schemeClr val="bg1"/>
                </a:solidFill>
                <a:latin typeface="Times New Roman" panose="02020603050405020304" pitchFamily="18" charset="0"/>
                <a:cs typeface="Times New Roman" panose="02020603050405020304" pitchFamily="18" charset="0"/>
              </a:rPr>
              <a:t>Injury</a:t>
            </a:r>
            <a:r>
              <a:rPr sz="160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Severity</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35" dirty="0">
                <a:solidFill>
                  <a:schemeClr val="bg1"/>
                </a:solidFill>
                <a:latin typeface="Times New Roman" panose="02020603050405020304" pitchFamily="18" charset="0"/>
                <a:cs typeface="Times New Roman" panose="02020603050405020304" pitchFamily="18" charset="0"/>
              </a:rPr>
              <a:t>Taken </a:t>
            </a:r>
            <a:r>
              <a:rPr sz="1600" spc="-10" dirty="0">
                <a:solidFill>
                  <a:schemeClr val="bg1"/>
                </a:solidFill>
                <a:latin typeface="Times New Roman" panose="02020603050405020304" pitchFamily="18" charset="0"/>
                <a:cs typeface="Times New Roman" panose="02020603050405020304" pitchFamily="18" charset="0"/>
              </a:rPr>
              <a:t>to</a:t>
            </a:r>
            <a:r>
              <a:rPr sz="1600" spc="30" dirty="0">
                <a:solidFill>
                  <a:schemeClr val="bg1"/>
                </a:solidFill>
                <a:latin typeface="Times New Roman" panose="02020603050405020304" pitchFamily="18" charset="0"/>
                <a:cs typeface="Times New Roman" panose="02020603050405020304" pitchFamily="18" charset="0"/>
              </a:rPr>
              <a:t> </a:t>
            </a:r>
            <a:r>
              <a:rPr sz="1600" dirty="0">
                <a:solidFill>
                  <a:schemeClr val="bg1"/>
                </a:solidFill>
                <a:latin typeface="Times New Roman" panose="02020603050405020304" pitchFamily="18" charset="0"/>
                <a:cs typeface="Times New Roman" panose="02020603050405020304" pitchFamily="18" charset="0"/>
              </a:rPr>
              <a:t>EMS</a:t>
            </a:r>
          </a:p>
        </p:txBody>
      </p:sp>
      <p:sp>
        <p:nvSpPr>
          <p:cNvPr id="13" name="object 13"/>
          <p:cNvSpPr txBox="1"/>
          <p:nvPr/>
        </p:nvSpPr>
        <p:spPr>
          <a:xfrm>
            <a:off x="3399669" y="3162986"/>
            <a:ext cx="4201091" cy="1490793"/>
          </a:xfrm>
          <a:prstGeom prst="rect">
            <a:avLst/>
          </a:prstGeom>
        </p:spPr>
        <p:txBody>
          <a:bodyPr vert="horz" wrap="square" lIns="0" tIns="12700" rIns="0" bIns="0" rtlCol="0">
            <a:spAutoFit/>
          </a:bodyPr>
          <a:lstStyle/>
          <a:p>
            <a:pPr marL="241300" indent="-228600">
              <a:lnSpc>
                <a:spcPct val="100000"/>
              </a:lnSpc>
              <a:spcBef>
                <a:spcPts val="100"/>
              </a:spcBef>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a:t>
            </a:r>
            <a:r>
              <a:rPr sz="1600" spc="-2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City</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spcBef>
                <a:spcPts val="5"/>
              </a:spcBef>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a:t>
            </a:r>
            <a:r>
              <a:rPr sz="1600" spc="-20" dirty="0">
                <a:solidFill>
                  <a:schemeClr val="bg1"/>
                </a:solidFill>
                <a:latin typeface="Times New Roman" panose="02020603050405020304" pitchFamily="18" charset="0"/>
                <a:cs typeface="Times New Roman" panose="02020603050405020304" pitchFamily="18" charset="0"/>
              </a:rPr>
              <a:t> </a:t>
            </a:r>
            <a:r>
              <a:rPr sz="1600" spc="-15" dirty="0">
                <a:solidFill>
                  <a:schemeClr val="bg1"/>
                </a:solidFill>
                <a:latin typeface="Times New Roman" panose="02020603050405020304" pitchFamily="18" charset="0"/>
                <a:cs typeface="Times New Roman" panose="02020603050405020304" pitchFamily="18" charset="0"/>
              </a:rPr>
              <a:t>State</a:t>
            </a:r>
            <a:endParaRPr sz="1600" dirty="0">
              <a:solidFill>
                <a:schemeClr val="bg1"/>
              </a:solidFill>
              <a:latin typeface="Times New Roman" panose="02020603050405020304" pitchFamily="18" charset="0"/>
              <a:cs typeface="Times New Roman" panose="02020603050405020304" pitchFamily="18" charset="0"/>
            </a:endParaRPr>
          </a:p>
          <a:p>
            <a:pPr marL="241300" marR="158115"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 </a:t>
            </a:r>
            <a:r>
              <a:rPr sz="1600" spc="-20" dirty="0">
                <a:solidFill>
                  <a:schemeClr val="bg1"/>
                </a:solidFill>
                <a:latin typeface="Times New Roman" panose="02020603050405020304" pitchFamily="18" charset="0"/>
                <a:cs typeface="Times New Roman" panose="02020603050405020304" pitchFamily="18" charset="0"/>
              </a:rPr>
              <a:t>Type (Passenger,  </a:t>
            </a:r>
            <a:r>
              <a:rPr sz="1600" spc="-10" dirty="0">
                <a:solidFill>
                  <a:schemeClr val="bg1"/>
                </a:solidFill>
                <a:latin typeface="Times New Roman" panose="02020603050405020304" pitchFamily="18" charset="0"/>
                <a:cs typeface="Times New Roman" panose="02020603050405020304" pitchFamily="18" charset="0"/>
              </a:rPr>
              <a:t>Pedestrian,</a:t>
            </a:r>
            <a:r>
              <a:rPr sz="1600" spc="10" dirty="0">
                <a:solidFill>
                  <a:schemeClr val="bg1"/>
                </a:solidFill>
                <a:latin typeface="Times New Roman" panose="02020603050405020304" pitchFamily="18" charset="0"/>
                <a:cs typeface="Times New Roman" panose="02020603050405020304" pitchFamily="18" charset="0"/>
              </a:rPr>
              <a:t> </a:t>
            </a:r>
            <a:r>
              <a:rPr sz="1600" spc="-5" dirty="0">
                <a:solidFill>
                  <a:schemeClr val="bg1"/>
                </a:solidFill>
                <a:latin typeface="Times New Roman" panose="02020603050405020304" pitchFamily="18" charset="0"/>
                <a:cs typeface="Times New Roman" panose="02020603050405020304" pitchFamily="18" charset="0"/>
              </a:rPr>
              <a:t>Driver)</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Person </a:t>
            </a:r>
            <a:r>
              <a:rPr sz="1600" spc="-5" dirty="0">
                <a:solidFill>
                  <a:schemeClr val="bg1"/>
                </a:solidFill>
                <a:latin typeface="Times New Roman" panose="02020603050405020304" pitchFamily="18" charset="0"/>
                <a:cs typeface="Times New Roman" panose="02020603050405020304" pitchFamily="18" charset="0"/>
              </a:rPr>
              <a:t>Location </a:t>
            </a:r>
            <a:r>
              <a:rPr sz="1600" dirty="0">
                <a:solidFill>
                  <a:schemeClr val="bg1"/>
                </a:solidFill>
                <a:latin typeface="Times New Roman" panose="02020603050405020304" pitchFamily="18" charset="0"/>
                <a:cs typeface="Times New Roman" panose="02020603050405020304" pitchFamily="18" charset="0"/>
              </a:rPr>
              <a:t>in</a:t>
            </a:r>
            <a:r>
              <a:rPr sz="1600" spc="-80" dirty="0">
                <a:solidFill>
                  <a:schemeClr val="bg1"/>
                </a:solidFill>
                <a:latin typeface="Times New Roman" panose="02020603050405020304" pitchFamily="18" charset="0"/>
                <a:cs typeface="Times New Roman" panose="02020603050405020304" pitchFamily="18" charset="0"/>
              </a:rPr>
              <a:t> </a:t>
            </a:r>
            <a:r>
              <a:rPr sz="1600" spc="-15" dirty="0">
                <a:solidFill>
                  <a:schemeClr val="bg1"/>
                </a:solidFill>
                <a:latin typeface="Times New Roman" panose="02020603050405020304" pitchFamily="18" charset="0"/>
                <a:cs typeface="Times New Roman" panose="02020603050405020304" pitchFamily="18" charset="0"/>
              </a:rPr>
              <a:t>Vehicle</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Insurance</a:t>
            </a:r>
            <a:r>
              <a:rPr sz="1600" spc="-5" dirty="0">
                <a:solidFill>
                  <a:schemeClr val="bg1"/>
                </a:solidFill>
                <a:latin typeface="Times New Roman" panose="02020603050405020304" pitchFamily="18" charset="0"/>
                <a:cs typeface="Times New Roman" panose="02020603050405020304" pitchFamily="18" charset="0"/>
              </a:rPr>
              <a:t> </a:t>
            </a:r>
            <a:r>
              <a:rPr sz="1600" spc="-10" dirty="0">
                <a:solidFill>
                  <a:schemeClr val="bg1"/>
                </a:solidFill>
                <a:latin typeface="Times New Roman" panose="02020603050405020304" pitchFamily="18" charset="0"/>
                <a:cs typeface="Times New Roman" panose="02020603050405020304" pitchFamily="18" charset="0"/>
              </a:rPr>
              <a:t>Company</a:t>
            </a:r>
            <a:endParaRPr sz="1600" dirty="0">
              <a:solidFill>
                <a:schemeClr val="bg1"/>
              </a:solidFill>
              <a:latin typeface="Times New Roman" panose="02020603050405020304" pitchFamily="18" charset="0"/>
              <a:cs typeface="Times New Roman" panose="02020603050405020304" pitchFamily="18" charset="0"/>
            </a:endParaRPr>
          </a:p>
          <a:p>
            <a:pPr marL="241300" indent="-228600">
              <a:lnSpc>
                <a:spcPct val="100000"/>
              </a:lnSpc>
              <a:buFont typeface="Symbol"/>
              <a:buChar char=""/>
              <a:tabLst>
                <a:tab pos="240665" algn="l"/>
                <a:tab pos="241300" algn="l"/>
              </a:tabLst>
            </a:pPr>
            <a:r>
              <a:rPr sz="1600" spc="-10" dirty="0">
                <a:solidFill>
                  <a:schemeClr val="bg1"/>
                </a:solidFill>
                <a:latin typeface="Times New Roman" panose="02020603050405020304" pitchFamily="18" charset="0"/>
                <a:cs typeface="Times New Roman" panose="02020603050405020304" pitchFamily="18" charset="0"/>
              </a:rPr>
              <a:t>Policy </a:t>
            </a:r>
            <a:r>
              <a:rPr sz="1600" spc="-5" dirty="0">
                <a:solidFill>
                  <a:schemeClr val="bg1"/>
                </a:solidFill>
                <a:latin typeface="Times New Roman" panose="02020603050405020304" pitchFamily="18" charset="0"/>
                <a:cs typeface="Times New Roman" panose="02020603050405020304" pitchFamily="18" charset="0"/>
              </a:rPr>
              <a:t>Number</a:t>
            </a:r>
            <a:endParaRP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204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132190" y="599479"/>
            <a:ext cx="9481351" cy="689932"/>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Traffic </a:t>
            </a:r>
            <a:r>
              <a:rPr b="1" spc="-1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Crash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Reports</a:t>
            </a:r>
            <a:r>
              <a:rPr b="1" spc="-18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b="1" spc="-15"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a:t>
            </a:r>
          </a:p>
        </p:txBody>
      </p:sp>
      <p:sp>
        <p:nvSpPr>
          <p:cNvPr id="8" name="object 8"/>
          <p:cNvSpPr/>
          <p:nvPr/>
        </p:nvSpPr>
        <p:spPr>
          <a:xfrm>
            <a:off x="2933706" y="1471464"/>
            <a:ext cx="6324599" cy="508711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3358138" y="5037619"/>
            <a:ext cx="1134111" cy="0"/>
          </a:xfrm>
          <a:custGeom>
            <a:avLst/>
            <a:gdLst/>
            <a:ahLst/>
            <a:cxnLst/>
            <a:rect l="l" t="t" r="r" b="b"/>
            <a:pathLst>
              <a:path w="1134110">
                <a:moveTo>
                  <a:pt x="0" y="0"/>
                </a:moveTo>
                <a:lnTo>
                  <a:pt x="1133856" y="0"/>
                </a:lnTo>
              </a:path>
            </a:pathLst>
          </a:custGeom>
          <a:ln w="47243">
            <a:solidFill>
              <a:srgbClr val="808080"/>
            </a:solidFill>
          </a:ln>
        </p:spPr>
        <p:txBody>
          <a:bodyPr wrap="square" lIns="0" tIns="0" rIns="0" bIns="0" rtlCol="0"/>
          <a:lstStyle/>
          <a:p>
            <a:endParaRPr/>
          </a:p>
        </p:txBody>
      </p:sp>
      <p:sp>
        <p:nvSpPr>
          <p:cNvPr id="10" name="object 10"/>
          <p:cNvSpPr/>
          <p:nvPr/>
        </p:nvSpPr>
        <p:spPr>
          <a:xfrm>
            <a:off x="3358138" y="5014004"/>
            <a:ext cx="1134111" cy="47625"/>
          </a:xfrm>
          <a:custGeom>
            <a:avLst/>
            <a:gdLst/>
            <a:ahLst/>
            <a:cxnLst/>
            <a:rect l="l" t="t" r="r" b="b"/>
            <a:pathLst>
              <a:path w="1134110" h="47625">
                <a:moveTo>
                  <a:pt x="0" y="0"/>
                </a:moveTo>
                <a:lnTo>
                  <a:pt x="1133856" y="0"/>
                </a:lnTo>
                <a:lnTo>
                  <a:pt x="1133856" y="47244"/>
                </a:lnTo>
                <a:lnTo>
                  <a:pt x="0" y="47244"/>
                </a:lnTo>
                <a:lnTo>
                  <a:pt x="0" y="0"/>
                </a:lnTo>
                <a:close/>
              </a:path>
            </a:pathLst>
          </a:custGeom>
          <a:ln w="25908">
            <a:solidFill>
              <a:srgbClr val="808080"/>
            </a:solidFill>
          </a:ln>
        </p:spPr>
        <p:txBody>
          <a:bodyPr wrap="square" lIns="0" tIns="0" rIns="0" bIns="0" rtlCol="0"/>
          <a:lstStyle/>
          <a:p>
            <a:endParaRPr/>
          </a:p>
        </p:txBody>
      </p:sp>
      <p:sp>
        <p:nvSpPr>
          <p:cNvPr id="11" name="object 11"/>
          <p:cNvSpPr/>
          <p:nvPr/>
        </p:nvSpPr>
        <p:spPr>
          <a:xfrm>
            <a:off x="5305810" y="5026951"/>
            <a:ext cx="1134111" cy="0"/>
          </a:xfrm>
          <a:custGeom>
            <a:avLst/>
            <a:gdLst/>
            <a:ahLst/>
            <a:cxnLst/>
            <a:rect l="l" t="t" r="r" b="b"/>
            <a:pathLst>
              <a:path w="1134110">
                <a:moveTo>
                  <a:pt x="0" y="0"/>
                </a:moveTo>
                <a:lnTo>
                  <a:pt x="1133855" y="0"/>
                </a:lnTo>
              </a:path>
            </a:pathLst>
          </a:custGeom>
          <a:ln w="47243">
            <a:solidFill>
              <a:srgbClr val="808080"/>
            </a:solidFill>
          </a:ln>
        </p:spPr>
        <p:txBody>
          <a:bodyPr wrap="square" lIns="0" tIns="0" rIns="0" bIns="0" rtlCol="0"/>
          <a:lstStyle/>
          <a:p>
            <a:endParaRPr/>
          </a:p>
        </p:txBody>
      </p:sp>
      <p:sp>
        <p:nvSpPr>
          <p:cNvPr id="12" name="object 12"/>
          <p:cNvSpPr/>
          <p:nvPr/>
        </p:nvSpPr>
        <p:spPr>
          <a:xfrm>
            <a:off x="5305810" y="5003336"/>
            <a:ext cx="1134111" cy="47625"/>
          </a:xfrm>
          <a:custGeom>
            <a:avLst/>
            <a:gdLst/>
            <a:ahLst/>
            <a:cxnLst/>
            <a:rect l="l" t="t" r="r" b="b"/>
            <a:pathLst>
              <a:path w="1134110" h="47625">
                <a:moveTo>
                  <a:pt x="0" y="0"/>
                </a:moveTo>
                <a:lnTo>
                  <a:pt x="1133855" y="0"/>
                </a:lnTo>
                <a:lnTo>
                  <a:pt x="1133855" y="47243"/>
                </a:lnTo>
                <a:lnTo>
                  <a:pt x="0" y="47243"/>
                </a:lnTo>
                <a:lnTo>
                  <a:pt x="0" y="0"/>
                </a:lnTo>
                <a:close/>
              </a:path>
            </a:pathLst>
          </a:custGeom>
          <a:ln w="25908">
            <a:solidFill>
              <a:srgbClr val="808080"/>
            </a:solidFill>
          </a:ln>
        </p:spPr>
        <p:txBody>
          <a:bodyPr wrap="square" lIns="0" tIns="0" rIns="0" bIns="0" rtlCol="0"/>
          <a:lstStyle/>
          <a:p>
            <a:endParaRPr/>
          </a:p>
        </p:txBody>
      </p:sp>
    </p:spTree>
    <p:extLst>
      <p:ext uri="{BB962C8B-B14F-4D97-AF65-F5344CB8AC3E}">
        <p14:creationId xmlns:p14="http://schemas.microsoft.com/office/powerpoint/2010/main" val="569580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Shell Game</a:t>
            </a:r>
          </a:p>
        </p:txBody>
      </p:sp>
    </p:spTree>
    <p:extLst>
      <p:ext uri="{BB962C8B-B14F-4D97-AF65-F5344CB8AC3E}">
        <p14:creationId xmlns:p14="http://schemas.microsoft.com/office/powerpoint/2010/main" val="341890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wnloads/cms%20presentation%20-%20ability%20vs%20crash%20-%20by%20insurance%20company."/>
          <p:cNvPicPr/>
          <p:nvPr/>
        </p:nvPicPr>
        <p:blipFill rotWithShape="1">
          <a:blip r:embed="rId3">
            <a:extLst>
              <a:ext uri="{28A0092B-C50C-407E-A947-70E740481C1C}">
                <a14:useLocalDpi xmlns:a14="http://schemas.microsoft.com/office/drawing/2010/main" val="0"/>
              </a:ext>
            </a:extLst>
          </a:blip>
          <a:srcRect l="3552" t="9528" r="3366" b="31638"/>
          <a:stretch/>
        </p:blipFill>
        <p:spPr bwMode="auto">
          <a:xfrm>
            <a:off x="867298" y="866055"/>
            <a:ext cx="10457415" cy="5781032"/>
          </a:xfrm>
          <a:prstGeom prst="rect">
            <a:avLst/>
          </a:prstGeom>
          <a:noFill/>
          <a:ln>
            <a:noFill/>
          </a:ln>
          <a:effectLst/>
          <a:extLst>
            <a:ext uri="{53640926-AAD7-44d8-BBD7-CCE9431645EC}">
              <a14:shadowObscured xmlns:a14="http://schemas.microsoft.com/office/drawing/2010/main" xmlns=""/>
            </a:ext>
          </a:extLst>
        </p:spPr>
      </p:pic>
      <p:sp>
        <p:nvSpPr>
          <p:cNvPr id="6" name="TextBox 5">
            <a:extLst>
              <a:ext uri="{FF2B5EF4-FFF2-40B4-BE49-F238E27FC236}">
                <a16:creationId xmlns:a16="http://schemas.microsoft.com/office/drawing/2014/main" id="{4BC9FEF2-5F2C-4E8D-B540-51E36BB32CED}"/>
              </a:ext>
            </a:extLst>
          </p:cNvPr>
          <p:cNvSpPr txBox="1"/>
          <p:nvPr/>
        </p:nvSpPr>
        <p:spPr>
          <a:xfrm>
            <a:off x="2159269" y="404398"/>
            <a:ext cx="7873465"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Primary Payer – Reported v. Non-Reported Instances.</a:t>
            </a:r>
            <a:endParaRPr lang="en-US" sz="2400" dirty="0">
              <a:solidFill>
                <a:schemeClr val="bg1"/>
              </a:solidFill>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724274BF-F043-4455-898A-B235068389F6}"/>
              </a:ext>
            </a:extLst>
          </p:cNvPr>
          <p:cNvSpPr>
            <a:spLocks noGrp="1"/>
          </p:cNvSpPr>
          <p:nvPr>
            <p:ph type="sldNum" sz="quarter" idx="4294967295"/>
          </p:nvPr>
        </p:nvSpPr>
        <p:spPr/>
        <p:txBody>
          <a:bodyPr/>
          <a:lstStyle/>
          <a:p>
            <a:fld id="{72F17B53-340F-4D00-8273-5011BE896AC9}" type="slidenum">
              <a:rPr lang="en-US" smtClean="0"/>
              <a:t>73</a:t>
            </a:fld>
            <a:endParaRPr lang="en-US" dirty="0"/>
          </a:p>
        </p:txBody>
      </p:sp>
    </p:spTree>
    <p:extLst>
      <p:ext uri="{BB962C8B-B14F-4D97-AF65-F5344CB8AC3E}">
        <p14:creationId xmlns:p14="http://schemas.microsoft.com/office/powerpoint/2010/main" val="1807520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9396" y="1595720"/>
            <a:ext cx="3725053" cy="4155309"/>
          </a:xfrm>
        </p:spPr>
        <p:txBody>
          <a:bodyPr>
            <a:normAutofit/>
          </a:body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Primary Payers Report </a:t>
            </a:r>
            <a:b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b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Through Different Entities.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4047" y="468561"/>
            <a:ext cx="7261327" cy="6264929"/>
          </a:xfrm>
          <a:prstGeom prst="rect">
            <a:avLst/>
          </a:prstGeom>
          <a:ln>
            <a:noFill/>
          </a:ln>
          <a:effectLst/>
        </p:spPr>
      </p:pic>
      <p:sp>
        <p:nvSpPr>
          <p:cNvPr id="3" name="Slide Number Placeholder 2">
            <a:extLst>
              <a:ext uri="{FF2B5EF4-FFF2-40B4-BE49-F238E27FC236}">
                <a16:creationId xmlns:a16="http://schemas.microsoft.com/office/drawing/2014/main" id="{0105CC9E-8CE2-4D1D-80BE-B028799C5EA8}"/>
              </a:ext>
            </a:extLst>
          </p:cNvPr>
          <p:cNvSpPr>
            <a:spLocks noGrp="1"/>
          </p:cNvSpPr>
          <p:nvPr>
            <p:ph type="sldNum" sz="quarter" idx="4294967295"/>
          </p:nvPr>
        </p:nvSpPr>
        <p:spPr/>
        <p:txBody>
          <a:bodyPr/>
          <a:lstStyle/>
          <a:p>
            <a:fld id="{72F17B53-340F-4D00-8273-5011BE896AC9}" type="slidenum">
              <a:rPr lang="en-US" smtClean="0"/>
              <a:t>74</a:t>
            </a:fld>
            <a:endParaRPr lang="en-US" dirty="0"/>
          </a:p>
        </p:txBody>
      </p:sp>
    </p:spTree>
    <p:extLst>
      <p:ext uri="{BB962C8B-B14F-4D97-AF65-F5344CB8AC3E}">
        <p14:creationId xmlns:p14="http://schemas.microsoft.com/office/powerpoint/2010/main" val="1135404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9390" y="275514"/>
            <a:ext cx="10493231" cy="1124309"/>
          </a:xfrm>
        </p:spPr>
        <p:txBody>
          <a:bodyPr>
            <a:normAutofit/>
          </a:bodyPr>
          <a:lstStyle/>
          <a:p>
            <a:pPr algn="ctr"/>
            <a:r>
              <a:rPr lang="en-US" sz="54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Dairyland</a:t>
            </a:r>
            <a:endParaRPr 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endParaRPr>
          </a:p>
        </p:txBody>
      </p:sp>
      <p:pic>
        <p:nvPicPr>
          <p:cNvPr id="4" name="Picture 3" descr="../Desktop/Screen%20Shot%202018-10-15%20at%2010.00.41%20AM.png"/>
          <p:cNvPicPr/>
          <p:nvPr/>
        </p:nvPicPr>
        <p:blipFill rotWithShape="1">
          <a:blip r:embed="rId3">
            <a:extLst>
              <a:ext uri="{28A0092B-C50C-407E-A947-70E740481C1C}">
                <a14:useLocalDpi xmlns:a14="http://schemas.microsoft.com/office/drawing/2010/main" val="0"/>
              </a:ext>
            </a:extLst>
          </a:blip>
          <a:srcRect t="15475"/>
          <a:stretch/>
        </p:blipFill>
        <p:spPr bwMode="auto">
          <a:xfrm>
            <a:off x="2639572" y="1308964"/>
            <a:ext cx="6912861" cy="2845675"/>
          </a:xfrm>
          <a:prstGeom prst="rect">
            <a:avLst/>
          </a:prstGeom>
          <a:noFill/>
          <a:ln>
            <a:noFill/>
          </a:ln>
        </p:spPr>
      </p:pic>
      <p:pic>
        <p:nvPicPr>
          <p:cNvPr id="5" name="Picture 4" descr="../Desktop/Screen%20Shot%202018-10-15%20at%2010.00.53%20AM.png"/>
          <p:cNvPicPr/>
          <p:nvPr/>
        </p:nvPicPr>
        <p:blipFill>
          <a:blip r:embed="rId4">
            <a:extLst>
              <a:ext uri="{28A0092B-C50C-407E-A947-70E740481C1C}">
                <a14:useLocalDpi xmlns:a14="http://schemas.microsoft.com/office/drawing/2010/main" val="0"/>
              </a:ext>
            </a:extLst>
          </a:blip>
          <a:srcRect/>
          <a:stretch>
            <a:fillRect/>
          </a:stretch>
        </p:blipFill>
        <p:spPr bwMode="auto">
          <a:xfrm>
            <a:off x="2639572" y="4172825"/>
            <a:ext cx="6912861" cy="2239340"/>
          </a:xfrm>
          <a:prstGeom prst="rect">
            <a:avLst/>
          </a:prstGeom>
          <a:noFill/>
          <a:ln>
            <a:noFill/>
          </a:ln>
        </p:spPr>
      </p:pic>
      <p:sp>
        <p:nvSpPr>
          <p:cNvPr id="3" name="Slide Number Placeholder 2">
            <a:extLst>
              <a:ext uri="{FF2B5EF4-FFF2-40B4-BE49-F238E27FC236}">
                <a16:creationId xmlns:a16="http://schemas.microsoft.com/office/drawing/2014/main" id="{EE96279E-EDF8-4195-9DFD-B7E68000CC54}"/>
              </a:ext>
            </a:extLst>
          </p:cNvPr>
          <p:cNvSpPr>
            <a:spLocks noGrp="1"/>
          </p:cNvSpPr>
          <p:nvPr>
            <p:ph type="sldNum" sz="quarter" idx="4294967295"/>
          </p:nvPr>
        </p:nvSpPr>
        <p:spPr/>
        <p:txBody>
          <a:bodyPr/>
          <a:lstStyle/>
          <a:p>
            <a:fld id="{72F17B53-340F-4D00-8273-5011BE896AC9}" type="slidenum">
              <a:rPr lang="en-US" smtClean="0"/>
              <a:t>75</a:t>
            </a:fld>
            <a:endParaRPr lang="en-US" dirty="0"/>
          </a:p>
        </p:txBody>
      </p:sp>
    </p:spTree>
    <p:extLst>
      <p:ext uri="{BB962C8B-B14F-4D97-AF65-F5344CB8AC3E}">
        <p14:creationId xmlns:p14="http://schemas.microsoft.com/office/powerpoint/2010/main" val="3087657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ktop/Screen%20Shot%202018-10-15%20at%2010.04.27%20AM.png"/>
          <p:cNvPicPr/>
          <p:nvPr/>
        </p:nvPicPr>
        <p:blipFill>
          <a:blip r:embed="rId2">
            <a:extLst>
              <a:ext uri="{28A0092B-C50C-407E-A947-70E740481C1C}">
                <a14:useLocalDpi xmlns:a14="http://schemas.microsoft.com/office/drawing/2010/main" val="0"/>
              </a:ext>
            </a:extLst>
          </a:blip>
          <a:srcRect/>
          <a:stretch>
            <a:fillRect/>
          </a:stretch>
        </p:blipFill>
        <p:spPr bwMode="auto">
          <a:xfrm>
            <a:off x="762821" y="1503824"/>
            <a:ext cx="10666355" cy="4939832"/>
          </a:xfrm>
          <a:prstGeom prst="rect">
            <a:avLst/>
          </a:prstGeom>
          <a:noFill/>
          <a:ln>
            <a:noFill/>
          </a:ln>
        </p:spPr>
      </p:pic>
      <p:sp>
        <p:nvSpPr>
          <p:cNvPr id="3" name="Title 1">
            <a:extLst>
              <a:ext uri="{FF2B5EF4-FFF2-40B4-BE49-F238E27FC236}">
                <a16:creationId xmlns:a16="http://schemas.microsoft.com/office/drawing/2014/main" id="{4FC4FE55-CC0C-497F-827C-FAB63DDEDCAF}"/>
              </a:ext>
            </a:extLst>
          </p:cNvPr>
          <p:cNvSpPr>
            <a:spLocks noGrp="1"/>
          </p:cNvSpPr>
          <p:nvPr>
            <p:ph type="title" idx="4294967295"/>
          </p:nvPr>
        </p:nvSpPr>
        <p:spPr>
          <a:xfrm>
            <a:off x="838199" y="105366"/>
            <a:ext cx="10515600" cy="1325563"/>
          </a:xfrm>
        </p:spPr>
        <p:txBody>
          <a:bodyPr>
            <a:normAutofit/>
          </a:bodyPr>
          <a:lstStyle/>
          <a:p>
            <a:pPr algn="ct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Dairyland – </a:t>
            </a:r>
            <a:r>
              <a:rPr lang="en-US" b="1" dirty="0">
                <a:solidFill>
                  <a:srgbClr val="42B4E6"/>
                </a:solidFill>
                <a:effectLst>
                  <a:outerShdw blurRad="38100" dist="38100" dir="2700000" algn="tl">
                    <a:srgbClr val="000000">
                      <a:alpha val="43137"/>
                    </a:srgbClr>
                  </a:outerShdw>
                </a:effectLst>
                <a:latin typeface="Times New Roman" panose="02020603050405020304" pitchFamily="18" charset="0"/>
                <a:ea typeface="Freight Disp Black" charset="0"/>
                <a:cs typeface="Times New Roman" panose="02020603050405020304" pitchFamily="18" charset="0"/>
              </a:rPr>
              <a:t>Reports as Sentry</a:t>
            </a:r>
          </a:p>
        </p:txBody>
      </p:sp>
      <p:sp>
        <p:nvSpPr>
          <p:cNvPr id="2" name="Slide Number Placeholder 1">
            <a:extLst>
              <a:ext uri="{FF2B5EF4-FFF2-40B4-BE49-F238E27FC236}">
                <a16:creationId xmlns:a16="http://schemas.microsoft.com/office/drawing/2014/main" id="{05A67292-093C-44B6-A3EF-034EC676C79E}"/>
              </a:ext>
            </a:extLst>
          </p:cNvPr>
          <p:cNvSpPr>
            <a:spLocks noGrp="1"/>
          </p:cNvSpPr>
          <p:nvPr>
            <p:ph type="sldNum" sz="quarter" idx="4294967295"/>
          </p:nvPr>
        </p:nvSpPr>
        <p:spPr/>
        <p:txBody>
          <a:bodyPr/>
          <a:lstStyle/>
          <a:p>
            <a:fld id="{72F17B53-340F-4D00-8273-5011BE896AC9}" type="slidenum">
              <a:rPr lang="en-US" smtClean="0"/>
              <a:t>76</a:t>
            </a:fld>
            <a:endParaRPr lang="en-US" dirty="0"/>
          </a:p>
        </p:txBody>
      </p:sp>
    </p:spTree>
    <p:extLst>
      <p:ext uri="{BB962C8B-B14F-4D97-AF65-F5344CB8AC3E}">
        <p14:creationId xmlns:p14="http://schemas.microsoft.com/office/powerpoint/2010/main" val="1542671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8-10-15%20at%2010.02.45%20A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178" y="493890"/>
            <a:ext cx="4807615" cy="5870220"/>
          </a:xfrm>
          <a:prstGeom prst="rect">
            <a:avLst/>
          </a:prstGeom>
          <a:noFill/>
          <a:ln>
            <a:noFill/>
          </a:ln>
        </p:spPr>
      </p:pic>
      <p:pic>
        <p:nvPicPr>
          <p:cNvPr id="5" name="Picture 4" descr="../Desktop/Screen%20Shot%202018-10-15%20at%2010.07.19%20AM.png"/>
          <p:cNvPicPr/>
          <p:nvPr/>
        </p:nvPicPr>
        <p:blipFill rotWithShape="1">
          <a:blip r:embed="rId3" cstate="print">
            <a:extLst>
              <a:ext uri="{28A0092B-C50C-407E-A947-70E740481C1C}">
                <a14:useLocalDpi xmlns:a14="http://schemas.microsoft.com/office/drawing/2010/main" val="0"/>
              </a:ext>
            </a:extLst>
          </a:blip>
          <a:srcRect b="3144"/>
          <a:stretch/>
        </p:blipFill>
        <p:spPr bwMode="auto">
          <a:xfrm>
            <a:off x="6299697" y="568777"/>
            <a:ext cx="4662483" cy="5738733"/>
          </a:xfrm>
          <a:prstGeom prst="rect">
            <a:avLst/>
          </a:prstGeom>
          <a:noFill/>
          <a:ln>
            <a:noFill/>
          </a:ln>
          <a:extLst>
            <a:ext uri="{53640926-AAD7-44d8-BBD7-CCE9431645EC}">
              <a14:shadowObscured xmlns:a14="http://schemas.microsoft.com/office/drawing/2010/main" xmlns=""/>
            </a:ext>
          </a:extLst>
        </p:spPr>
      </p:pic>
      <p:sp>
        <p:nvSpPr>
          <p:cNvPr id="2" name="Slide Number Placeholder 1">
            <a:extLst>
              <a:ext uri="{FF2B5EF4-FFF2-40B4-BE49-F238E27FC236}">
                <a16:creationId xmlns:a16="http://schemas.microsoft.com/office/drawing/2014/main" id="{E6BE25B8-B7D2-4315-ADFC-D406DE57E4F9}"/>
              </a:ext>
            </a:extLst>
          </p:cNvPr>
          <p:cNvSpPr>
            <a:spLocks noGrp="1"/>
          </p:cNvSpPr>
          <p:nvPr>
            <p:ph type="sldNum" sz="quarter" idx="4294967295"/>
          </p:nvPr>
        </p:nvSpPr>
        <p:spPr/>
        <p:txBody>
          <a:bodyPr/>
          <a:lstStyle/>
          <a:p>
            <a:fld id="{72F17B53-340F-4D00-8273-5011BE896AC9}" type="slidenum">
              <a:rPr lang="en-US" smtClean="0"/>
              <a:t>77</a:t>
            </a:fld>
            <a:endParaRPr lang="en-US" dirty="0"/>
          </a:p>
        </p:txBody>
      </p:sp>
    </p:spTree>
    <p:extLst>
      <p:ext uri="{BB962C8B-B14F-4D97-AF65-F5344CB8AC3E}">
        <p14:creationId xmlns:p14="http://schemas.microsoft.com/office/powerpoint/2010/main" val="4090305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61D5F4-CE74-4A5B-86C5-64DEB1300D15}"/>
              </a:ext>
            </a:extLst>
          </p:cNvPr>
          <p:cNvPicPr>
            <a:picLocks noChangeAspect="1"/>
          </p:cNvPicPr>
          <p:nvPr/>
        </p:nvPicPr>
        <p:blipFill>
          <a:blip r:embed="rId2"/>
          <a:stretch>
            <a:fillRect/>
          </a:stretch>
        </p:blipFill>
        <p:spPr>
          <a:xfrm>
            <a:off x="5735780" y="4286290"/>
            <a:ext cx="4939693" cy="2181627"/>
          </a:xfrm>
          <a:prstGeom prst="rect">
            <a:avLst/>
          </a:prstGeom>
        </p:spPr>
      </p:pic>
      <p:pic>
        <p:nvPicPr>
          <p:cNvPr id="17" name="Picture 16" descr="A screenshot of a cell phone&#10;&#10;Description generated with very high confidence">
            <a:extLst>
              <a:ext uri="{FF2B5EF4-FFF2-40B4-BE49-F238E27FC236}">
                <a16:creationId xmlns:a16="http://schemas.microsoft.com/office/drawing/2014/main" id="{2472A462-CFA9-47D6-BF7B-6435DA991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5" y="150920"/>
            <a:ext cx="5544680" cy="6707080"/>
          </a:xfrm>
          <a:prstGeom prst="rect">
            <a:avLst/>
          </a:prstGeom>
        </p:spPr>
      </p:pic>
      <p:sp>
        <p:nvSpPr>
          <p:cNvPr id="24" name="Isosceles Triangle 23">
            <a:extLst>
              <a:ext uri="{FF2B5EF4-FFF2-40B4-BE49-F238E27FC236}">
                <a16:creationId xmlns:a16="http://schemas.microsoft.com/office/drawing/2014/main" id="{1A1609D9-90F1-4E4A-88EB-C72FA09DED2D}"/>
              </a:ext>
            </a:extLst>
          </p:cNvPr>
          <p:cNvSpPr/>
          <p:nvPr/>
        </p:nvSpPr>
        <p:spPr>
          <a:xfrm flipV="1">
            <a:off x="3325092" y="3664848"/>
            <a:ext cx="2770909" cy="1501956"/>
          </a:xfrm>
          <a:prstGeom prst="triangle">
            <a:avLst>
              <a:gd name="adj" fmla="val 46425"/>
            </a:avLst>
          </a:prstGeom>
          <a:solidFill>
            <a:srgbClr val="00B0F0">
              <a:alpha val="6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19CC628E-D366-441B-8BFE-C94268F12AC5}"/>
              </a:ext>
            </a:extLst>
          </p:cNvPr>
          <p:cNvSpPr/>
          <p:nvPr/>
        </p:nvSpPr>
        <p:spPr>
          <a:xfrm>
            <a:off x="1638924" y="2620857"/>
            <a:ext cx="10268125" cy="1144605"/>
          </a:xfrm>
          <a:prstGeom prst="roundRect">
            <a:avLst/>
          </a:prstGeom>
          <a:solidFill>
            <a:schemeClr val="tx1"/>
          </a:solidFill>
          <a:ln>
            <a:solidFill>
              <a:srgbClr val="00B0F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object&#10;&#10;Description generated with very high confidence">
            <a:extLst>
              <a:ext uri="{FF2B5EF4-FFF2-40B4-BE49-F238E27FC236}">
                <a16:creationId xmlns:a16="http://schemas.microsoft.com/office/drawing/2014/main" id="{FF911C0A-5DD0-4BA3-A6DB-FE3CDE41C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805" y="2684911"/>
            <a:ext cx="10086363" cy="1015457"/>
          </a:xfrm>
          <a:prstGeom prst="rect">
            <a:avLst/>
          </a:prstGeom>
        </p:spPr>
      </p:pic>
      <p:sp>
        <p:nvSpPr>
          <p:cNvPr id="2" name="Slide Number Placeholder 1">
            <a:extLst>
              <a:ext uri="{FF2B5EF4-FFF2-40B4-BE49-F238E27FC236}">
                <a16:creationId xmlns:a16="http://schemas.microsoft.com/office/drawing/2014/main" id="{E2D2453A-163B-4122-B26E-D001949DEAD9}"/>
              </a:ext>
            </a:extLst>
          </p:cNvPr>
          <p:cNvSpPr>
            <a:spLocks noGrp="1"/>
          </p:cNvSpPr>
          <p:nvPr>
            <p:ph type="sldNum" sz="quarter" idx="4294967295"/>
          </p:nvPr>
        </p:nvSpPr>
        <p:spPr/>
        <p:txBody>
          <a:bodyPr/>
          <a:lstStyle/>
          <a:p>
            <a:fld id="{72F17B53-340F-4D00-8273-5011BE896AC9}" type="slidenum">
              <a:rPr lang="en-US" smtClean="0"/>
              <a:t>78</a:t>
            </a:fld>
            <a:endParaRPr lang="en-US" dirty="0"/>
          </a:p>
        </p:txBody>
      </p:sp>
    </p:spTree>
    <p:extLst>
      <p:ext uri="{BB962C8B-B14F-4D97-AF65-F5344CB8AC3E}">
        <p14:creationId xmlns:p14="http://schemas.microsoft.com/office/powerpoint/2010/main" val="2809467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292C-EB84-4E56-B54A-3EC507703153}"/>
              </a:ext>
            </a:extLst>
          </p:cNvPr>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We Identify </a:t>
            </a: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Recoveries </a:t>
            </a:r>
          </a:p>
        </p:txBody>
      </p:sp>
    </p:spTree>
    <p:extLst>
      <p:ext uri="{BB962C8B-B14F-4D97-AF65-F5344CB8AC3E}">
        <p14:creationId xmlns:p14="http://schemas.microsoft.com/office/powerpoint/2010/main" val="174442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71298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B5D3A7-2A51-4AEE-AE96-BC9FDC7D7245}"/>
              </a:ext>
            </a:extLst>
          </p:cNvPr>
          <p:cNvSpPr/>
          <p:nvPr/>
        </p:nvSpPr>
        <p:spPr>
          <a:xfrm>
            <a:off x="6" y="237399"/>
            <a:ext cx="12191999" cy="646331"/>
          </a:xfrm>
          <a:prstGeom prst="rect">
            <a:avLst/>
          </a:prstGeom>
        </p:spPr>
        <p:txBody>
          <a:bodyPr wrap="square">
            <a:spAutoFit/>
          </a:bodyPr>
          <a:lstStyle/>
          <a:p>
            <a:pPr algn="ct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Hits Example</a:t>
            </a:r>
            <a:endParaRPr lang="en-US" sz="3600" dirty="0">
              <a:solidFill>
                <a:schemeClr val="bg1"/>
              </a:solidFill>
            </a:endParaRPr>
          </a:p>
        </p:txBody>
      </p:sp>
      <p:pic>
        <p:nvPicPr>
          <p:cNvPr id="6" name="Picture 5">
            <a:extLst>
              <a:ext uri="{FF2B5EF4-FFF2-40B4-BE49-F238E27FC236}">
                <a16:creationId xmlns:a16="http://schemas.microsoft.com/office/drawing/2014/main" id="{C90BDE18-D1EC-457D-9B0A-D0F2B2EFB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73" y="911998"/>
            <a:ext cx="8460651" cy="547361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6B07D463-CA37-4E9B-B14F-51D8E788F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77" y="4887183"/>
            <a:ext cx="1353067" cy="1120373"/>
          </a:xfrm>
          <a:prstGeom prst="rect">
            <a:avLst/>
          </a:prstGeom>
        </p:spPr>
      </p:pic>
    </p:spTree>
    <p:extLst>
      <p:ext uri="{BB962C8B-B14F-4D97-AF65-F5344CB8AC3E}">
        <p14:creationId xmlns:p14="http://schemas.microsoft.com/office/powerpoint/2010/main" val="3484548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D7DACA-D8EB-468F-BF9D-92DA2883156D}"/>
              </a:ext>
            </a:extLst>
          </p:cNvPr>
          <p:cNvSpPr txBox="1"/>
          <p:nvPr/>
        </p:nvSpPr>
        <p:spPr>
          <a:xfrm>
            <a:off x="0" y="52761"/>
            <a:ext cx="12192000" cy="1323439"/>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Crash Report Matches: </a:t>
            </a:r>
          </a:p>
          <a:p>
            <a:pPr algn="ctr"/>
            <a:r>
              <a:rPr lang="en-US" sz="3200" dirty="0">
                <a:solidFill>
                  <a:srgbClr val="3DB4E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Sample</a:t>
            </a:r>
          </a:p>
          <a:p>
            <a:pPr algn="ctr"/>
            <a:endParaRPr lang="en-US" sz="2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53E47A25-C1EA-4A28-BF6B-26CD65308AF6}"/>
              </a:ext>
            </a:extLst>
          </p:cNvPr>
          <p:cNvGraphicFramePr>
            <a:graphicFrameLocks noGrp="1"/>
          </p:cNvGraphicFramePr>
          <p:nvPr>
            <p:extLst>
              <p:ext uri="{D42A27DB-BD31-4B8C-83A1-F6EECF244321}">
                <p14:modId xmlns:p14="http://schemas.microsoft.com/office/powerpoint/2010/main" val="2108663645"/>
              </p:ext>
            </p:extLst>
          </p:nvPr>
        </p:nvGraphicFramePr>
        <p:xfrm>
          <a:off x="2113557" y="937049"/>
          <a:ext cx="7964895" cy="5578048"/>
        </p:xfrm>
        <a:graphic>
          <a:graphicData uri="http://schemas.openxmlformats.org/drawingml/2006/table">
            <a:tbl>
              <a:tblPr/>
              <a:tblGrid>
                <a:gridCol w="2042809">
                  <a:extLst>
                    <a:ext uri="{9D8B030D-6E8A-4147-A177-3AD203B41FA5}">
                      <a16:colId xmlns:a16="http://schemas.microsoft.com/office/drawing/2014/main" val="1091966187"/>
                    </a:ext>
                  </a:extLst>
                </a:gridCol>
                <a:gridCol w="4554317">
                  <a:extLst>
                    <a:ext uri="{9D8B030D-6E8A-4147-A177-3AD203B41FA5}">
                      <a16:colId xmlns:a16="http://schemas.microsoft.com/office/drawing/2014/main" val="3046311082"/>
                    </a:ext>
                  </a:extLst>
                </a:gridCol>
                <a:gridCol w="1367769">
                  <a:extLst>
                    <a:ext uri="{9D8B030D-6E8A-4147-A177-3AD203B41FA5}">
                      <a16:colId xmlns:a16="http://schemas.microsoft.com/office/drawing/2014/main" val="412925466"/>
                    </a:ext>
                  </a:extLst>
                </a:gridCol>
              </a:tblGrid>
              <a:tr h="297322">
                <a:tc>
                  <a:txBody>
                    <a:bodyPr/>
                    <a:lstStyle/>
                    <a:p>
                      <a:pPr algn="ctr" fontAlgn="ctr"/>
                      <a:r>
                        <a:rPr lang="en-US" sz="1300" b="1" i="0" u="none" strike="noStrike" dirty="0">
                          <a:solidFill>
                            <a:srgbClr val="000000"/>
                          </a:solidFill>
                          <a:effectLst/>
                          <a:latin typeface="Times New Roman" panose="02020603050405020304" pitchFamily="18" charset="0"/>
                        </a:rPr>
                        <a:t>MSP Primary Asset</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300" b="1" i="0" u="none" strike="noStrike" dirty="0">
                          <a:solidFill>
                            <a:srgbClr val="000000"/>
                          </a:solidFill>
                          <a:effectLst/>
                          <a:latin typeface="Times New Roman" panose="02020603050405020304" pitchFamily="18" charset="0"/>
                        </a:rPr>
                        <a:t>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300" b="1" i="0" u="none" strike="noStrike" dirty="0">
                          <a:solidFill>
                            <a:srgbClr val="000000"/>
                          </a:solidFill>
                          <a:effectLst/>
                          <a:latin typeface="Times New Roman" panose="02020603050405020304" pitchFamily="18" charset="0"/>
                        </a:rPr>
                        <a:t>Matches</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156845935"/>
                  </a:ext>
                </a:extLst>
              </a:tr>
              <a:tr h="202904">
                <a:tc>
                  <a:txBody>
                    <a:bodyPr/>
                    <a:lstStyle/>
                    <a:p>
                      <a:pPr algn="ctr" fontAlgn="ctr"/>
                      <a:r>
                        <a:rPr lang="en-US" sz="1100" b="0" i="0" u="none" strike="noStrike" dirty="0">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 </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60</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1881814"/>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GEICO GENERAL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14</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020734"/>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STATE FARM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61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7930063"/>
                  </a:ext>
                </a:extLst>
              </a:tr>
              <a:tr h="202904">
                <a:tc>
                  <a:txBody>
                    <a:bodyPr/>
                    <a:lstStyle/>
                    <a:p>
                      <a:pPr algn="ctr" fontAlgn="ctr"/>
                      <a:r>
                        <a:rPr lang="en-US" sz="1100" b="0" i="0" u="none" strike="noStrike" dirty="0">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ALLSTATE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25</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526480"/>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PROGRESSIVE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20</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659898"/>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STATES SELF-INSURERS RISK RETENTION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3</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963759"/>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LIBERTY MUTUAL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3</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096006"/>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NATIONWIDE CORPORATION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12</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9298608"/>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HARTFORD CASUALTY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6</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5035807"/>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USAA CASUALTY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6</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030157"/>
                  </a:ext>
                </a:extLst>
              </a:tr>
              <a:tr h="202904">
                <a:tc>
                  <a:txBody>
                    <a:bodyPr/>
                    <a:lstStyle/>
                    <a:p>
                      <a:pPr algn="ctr" fontAlgn="ctr"/>
                      <a:r>
                        <a:rPr lang="en-US" sz="1100" b="0" i="0" u="none" strike="noStrike" dirty="0">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Travelers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4</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667352"/>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SAFECO INSURANCE COMPANY OF AMERICA</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3</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166637"/>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METROPOLITAN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7656192"/>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Infinity Property &amp; Casualty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2</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90096"/>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Auto Club Enterprises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3</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757345"/>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ERIE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8</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506446"/>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FARM BUREAU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5</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04956"/>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Westfield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7</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325849"/>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GRANGE INSURANCE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5</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476633"/>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HANOVER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770184"/>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Owners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6</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82991"/>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UNITED SERVICES AUTOMOBILE ASSOCIATION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2</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530742"/>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Esurance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960018"/>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MERCURY GENERAL GROUP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816193"/>
                  </a:ext>
                </a:extLst>
              </a:tr>
              <a:tr h="202904">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AUTO CLUB GROUP INSURANCE COMPANY</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1</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031949"/>
                  </a:ext>
                </a:extLst>
              </a:tr>
              <a:tr h="208126">
                <a:tc>
                  <a:txBody>
                    <a:bodyPr/>
                    <a:lstStyle/>
                    <a:p>
                      <a:pPr algn="ctr" fontAlgn="ctr"/>
                      <a:r>
                        <a:rPr lang="en-US" sz="1100" b="0" i="0" u="none" strike="noStrike">
                          <a:solidFill>
                            <a:srgbClr val="000000"/>
                          </a:solidFill>
                          <a:effectLst/>
                          <a:latin typeface="Lato" panose="020F0502020204030203" pitchFamily="34" charset="0"/>
                        </a:rPr>
                        <a:t>SMCR-SMCR</a:t>
                      </a:r>
                    </a:p>
                  </a:txBody>
                  <a:tcPr marL="7827" marR="7827" marT="782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Lato" panose="020F0502020204030203" pitchFamily="34" charset="0"/>
                        </a:rPr>
                        <a:t>FARMERS INS GRP</a:t>
                      </a:r>
                    </a:p>
                  </a:txBody>
                  <a:tcPr marL="7827" marR="7827" marT="782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Lato" panose="020F0502020204030203" pitchFamily="34" charset="0"/>
                        </a:rPr>
                        <a:t>2</a:t>
                      </a:r>
                    </a:p>
                  </a:txBody>
                  <a:tcPr marL="7827" marR="7827" marT="782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6258577"/>
                  </a:ext>
                </a:extLst>
              </a:tr>
            </a:tbl>
          </a:graphicData>
        </a:graphic>
      </p:graphicFrame>
    </p:spTree>
    <p:extLst>
      <p:ext uri="{BB962C8B-B14F-4D97-AF65-F5344CB8AC3E}">
        <p14:creationId xmlns:p14="http://schemas.microsoft.com/office/powerpoint/2010/main" val="1730116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6C343A-6218-4292-981C-30CCF9E1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824" y="1535586"/>
            <a:ext cx="2942997" cy="1705941"/>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0406E311-CF83-4377-8B00-1DA609429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33" y="2099219"/>
            <a:ext cx="3429208" cy="578679"/>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50F0EDE6-C8B9-4588-B5F7-31307E173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1114" y="1781994"/>
            <a:ext cx="2627159" cy="1459533"/>
          </a:xfrm>
          <a:prstGeom prst="rect">
            <a:avLst/>
          </a:prstGeom>
        </p:spPr>
      </p:pic>
      <p:pic>
        <p:nvPicPr>
          <p:cNvPr id="9" name="Picture 8">
            <a:extLst>
              <a:ext uri="{FF2B5EF4-FFF2-40B4-BE49-F238E27FC236}">
                <a16:creationId xmlns:a16="http://schemas.microsoft.com/office/drawing/2014/main" id="{978BB9C3-A0B7-4F80-9E99-782C0C058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6467" y="5397950"/>
            <a:ext cx="2473116" cy="435268"/>
          </a:xfrm>
          <a:prstGeom prst="rect">
            <a:avLst/>
          </a:prstGeom>
        </p:spPr>
      </p:pic>
      <p:pic>
        <p:nvPicPr>
          <p:cNvPr id="11" name="Picture 10" descr="A picture containing clipart&#10;&#10;Description generated with very high confidence">
            <a:extLst>
              <a:ext uri="{FF2B5EF4-FFF2-40B4-BE49-F238E27FC236}">
                <a16:creationId xmlns:a16="http://schemas.microsoft.com/office/drawing/2014/main" id="{0F65A155-47FB-46D5-BAFF-BA9B754389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0796" y="5346779"/>
            <a:ext cx="2410005" cy="570368"/>
          </a:xfrm>
          <a:prstGeom prst="rect">
            <a:avLst/>
          </a:prstGeom>
        </p:spPr>
      </p:pic>
      <p:pic>
        <p:nvPicPr>
          <p:cNvPr id="15" name="Picture 14">
            <a:extLst>
              <a:ext uri="{FF2B5EF4-FFF2-40B4-BE49-F238E27FC236}">
                <a16:creationId xmlns:a16="http://schemas.microsoft.com/office/drawing/2014/main" id="{1EAB4A95-3B9F-4599-A6D0-1AC3069371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0769" y="3540626"/>
            <a:ext cx="2015529" cy="1103502"/>
          </a:xfrm>
          <a:prstGeom prst="rect">
            <a:avLst/>
          </a:prstGeom>
        </p:spPr>
      </p:pic>
      <p:pic>
        <p:nvPicPr>
          <p:cNvPr id="17" name="Picture 16">
            <a:extLst>
              <a:ext uri="{FF2B5EF4-FFF2-40B4-BE49-F238E27FC236}">
                <a16:creationId xmlns:a16="http://schemas.microsoft.com/office/drawing/2014/main" id="{EEB1AE72-3DD3-4C37-8A51-B3D0E1AAEA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5944" y="4903394"/>
            <a:ext cx="3084789" cy="1424397"/>
          </a:xfrm>
          <a:prstGeom prst="rect">
            <a:avLst/>
          </a:prstGeom>
        </p:spPr>
      </p:pic>
      <p:pic>
        <p:nvPicPr>
          <p:cNvPr id="19" name="Picture 18" descr="A close up of a sign&#10;&#10;Description generated with very high confidence">
            <a:extLst>
              <a:ext uri="{FF2B5EF4-FFF2-40B4-BE49-F238E27FC236}">
                <a16:creationId xmlns:a16="http://schemas.microsoft.com/office/drawing/2014/main" id="{CAF666F1-B574-49CD-8534-FB8DC9E2EE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1993" y="3278338"/>
            <a:ext cx="2345531" cy="1360407"/>
          </a:xfrm>
          <a:prstGeom prst="rect">
            <a:avLst/>
          </a:prstGeom>
        </p:spPr>
      </p:pic>
      <p:pic>
        <p:nvPicPr>
          <p:cNvPr id="3" name="Picture 2" descr="A picture containing object&#10;&#10;Description generated with high confidence">
            <a:extLst>
              <a:ext uri="{FF2B5EF4-FFF2-40B4-BE49-F238E27FC236}">
                <a16:creationId xmlns:a16="http://schemas.microsoft.com/office/drawing/2014/main" id="{9777E87E-47DA-410E-AEE6-A3C8D0917C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2789" y="3616488"/>
            <a:ext cx="2524705" cy="879439"/>
          </a:xfrm>
          <a:prstGeom prst="rect">
            <a:avLst/>
          </a:prstGeom>
        </p:spPr>
      </p:pic>
      <p:sp>
        <p:nvSpPr>
          <p:cNvPr id="20" name="Title 1">
            <a:extLst>
              <a:ext uri="{FF2B5EF4-FFF2-40B4-BE49-F238E27FC236}">
                <a16:creationId xmlns:a16="http://schemas.microsoft.com/office/drawing/2014/main" id="{2B8C5EDB-F4D8-406A-A5AA-042D0CBA8EBC}"/>
              </a:ext>
            </a:extLst>
          </p:cNvPr>
          <p:cNvSpPr txBox="1">
            <a:spLocks/>
          </p:cNvSpPr>
          <p:nvPr/>
        </p:nvSpPr>
        <p:spPr>
          <a:xfrm>
            <a:off x="838200" y="684720"/>
            <a:ext cx="10515600" cy="1005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Defendants </a:t>
            </a:r>
          </a:p>
        </p:txBody>
      </p:sp>
    </p:spTree>
    <p:extLst>
      <p:ext uri="{BB962C8B-B14F-4D97-AF65-F5344CB8AC3E}">
        <p14:creationId xmlns:p14="http://schemas.microsoft.com/office/powerpoint/2010/main" val="2568907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53F6-2A3C-490E-9FD1-FA987A7E5364}"/>
              </a:ext>
            </a:extLst>
          </p:cNvPr>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Opioids</a:t>
            </a:r>
          </a:p>
        </p:txBody>
      </p:sp>
    </p:spTree>
    <p:extLst>
      <p:ext uri="{BB962C8B-B14F-4D97-AF65-F5344CB8AC3E}">
        <p14:creationId xmlns:p14="http://schemas.microsoft.com/office/powerpoint/2010/main" val="1349880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5E1FFF-1C0A-4AC7-918B-8FAEEBB8AF67}"/>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F82EA75-42DA-41EA-B9B2-36A9B7A87D54}"/>
              </a:ext>
            </a:extLst>
          </p:cNvPr>
          <p:cNvPicPr>
            <a:picLocks noChangeAspect="1"/>
          </p:cNvPicPr>
          <p:nvPr/>
        </p:nvPicPr>
        <p:blipFill>
          <a:blip r:embed="rId2"/>
          <a:stretch>
            <a:fillRect/>
          </a:stretch>
        </p:blipFill>
        <p:spPr>
          <a:xfrm>
            <a:off x="120737" y="1548480"/>
            <a:ext cx="7376160" cy="3761039"/>
          </a:xfrm>
          <a:prstGeom prst="rect">
            <a:avLst/>
          </a:prstGeom>
        </p:spPr>
      </p:pic>
      <p:sp>
        <p:nvSpPr>
          <p:cNvPr id="2" name="Title 1">
            <a:extLst>
              <a:ext uri="{FF2B5EF4-FFF2-40B4-BE49-F238E27FC236}">
                <a16:creationId xmlns:a16="http://schemas.microsoft.com/office/drawing/2014/main" id="{8D8C8913-8E26-4BA4-9B2F-E9822DC2391A}"/>
              </a:ext>
            </a:extLst>
          </p:cNvPr>
          <p:cNvSpPr>
            <a:spLocks noGrp="1"/>
          </p:cNvSpPr>
          <p:nvPr>
            <p:ph type="title"/>
          </p:nvPr>
        </p:nvSpPr>
        <p:spPr>
          <a:xfrm>
            <a:off x="838200" y="0"/>
            <a:ext cx="10515600" cy="819241"/>
          </a:xfrm>
        </p:spPr>
        <p:txBody>
          <a:bodyPr>
            <a:normAutofit/>
          </a:bodyPr>
          <a:lstStyle/>
          <a:p>
            <a:pPr algn="ctr"/>
            <a:r>
              <a:rPr lang="en-US" b="1" u="sng" dirty="0">
                <a:latin typeface="Times New Roman" panose="02020603050405020304" pitchFamily="18" charset="0"/>
                <a:cs typeface="Times New Roman" panose="02020603050405020304" pitchFamily="18" charset="0"/>
              </a:rPr>
              <a:t>“Its like people are addicted… .”</a:t>
            </a:r>
          </a:p>
        </p:txBody>
      </p:sp>
      <p:sp>
        <p:nvSpPr>
          <p:cNvPr id="5" name="Title 1">
            <a:extLst>
              <a:ext uri="{FF2B5EF4-FFF2-40B4-BE49-F238E27FC236}">
                <a16:creationId xmlns:a16="http://schemas.microsoft.com/office/drawing/2014/main" id="{BA7FD8F5-6F63-4B17-BF1F-5C46D81959DB}"/>
              </a:ext>
            </a:extLst>
          </p:cNvPr>
          <p:cNvSpPr txBox="1">
            <a:spLocks/>
          </p:cNvSpPr>
          <p:nvPr/>
        </p:nvSpPr>
        <p:spPr>
          <a:xfrm>
            <a:off x="1297578" y="990230"/>
            <a:ext cx="4112623" cy="558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latin typeface="Times New Roman" panose="02020603050405020304" pitchFamily="18" charset="0"/>
                <a:cs typeface="Times New Roman" panose="02020603050405020304" pitchFamily="18" charset="0"/>
              </a:rPr>
              <a:t>Evidence</a:t>
            </a:r>
          </a:p>
        </p:txBody>
      </p:sp>
      <p:sp>
        <p:nvSpPr>
          <p:cNvPr id="7" name="Oval 6">
            <a:extLst>
              <a:ext uri="{FF2B5EF4-FFF2-40B4-BE49-F238E27FC236}">
                <a16:creationId xmlns:a16="http://schemas.microsoft.com/office/drawing/2014/main" id="{57A819F2-E46C-4B08-9A5B-B0583FFEAFDE}"/>
              </a:ext>
            </a:extLst>
          </p:cNvPr>
          <p:cNvSpPr/>
          <p:nvPr/>
        </p:nvSpPr>
        <p:spPr>
          <a:xfrm>
            <a:off x="2352404" y="2305051"/>
            <a:ext cx="5281705" cy="4476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6F27A66-686C-46D1-9FC0-A31DAB1E8EB8}"/>
              </a:ext>
            </a:extLst>
          </p:cNvPr>
          <p:cNvSpPr/>
          <p:nvPr/>
        </p:nvSpPr>
        <p:spPr>
          <a:xfrm flipV="1">
            <a:off x="45532" y="2564232"/>
            <a:ext cx="415562" cy="3095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F236619-8E65-4687-B509-7C57C0AEB3A9}"/>
              </a:ext>
            </a:extLst>
          </p:cNvPr>
          <p:cNvSpPr>
            <a:spLocks noGrp="1"/>
          </p:cNvSpPr>
          <p:nvPr>
            <p:ph type="sldNum" sz="quarter" idx="12"/>
          </p:nvPr>
        </p:nvSpPr>
        <p:spPr/>
        <p:txBody>
          <a:bodyPr/>
          <a:lstStyle/>
          <a:p>
            <a:fld id="{B8C23C5E-8447-44FF-B8AD-5D24CCBEF0C1}" type="slidenum">
              <a:rPr lang="en-US" smtClean="0"/>
              <a:t>84</a:t>
            </a:fld>
            <a:endParaRPr lang="en-US"/>
          </a:p>
        </p:txBody>
      </p:sp>
      <p:sp>
        <p:nvSpPr>
          <p:cNvPr id="9" name="Title 1">
            <a:extLst>
              <a:ext uri="{FF2B5EF4-FFF2-40B4-BE49-F238E27FC236}">
                <a16:creationId xmlns:a16="http://schemas.microsoft.com/office/drawing/2014/main" id="{13D1A691-109E-4049-9A05-EAD96FA63E43}"/>
              </a:ext>
            </a:extLst>
          </p:cNvPr>
          <p:cNvSpPr txBox="1">
            <a:spLocks/>
          </p:cNvSpPr>
          <p:nvPr/>
        </p:nvSpPr>
        <p:spPr>
          <a:xfrm>
            <a:off x="7598185" y="888134"/>
            <a:ext cx="4112623" cy="558250"/>
          </a:xfrm>
          <a:prstGeom prst="rect">
            <a:avLst/>
          </a:prstGeom>
          <a:effectLst>
            <a:innerShdw blurRad="63500" dist="50800" dir="13500000">
              <a:prstClr val="black">
                <a:alpha val="50000"/>
              </a:prstClr>
            </a:inn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latin typeface="Times New Roman" panose="02020603050405020304" pitchFamily="18" charset="0"/>
                <a:cs typeface="Times New Roman" panose="02020603050405020304" pitchFamily="18" charset="0"/>
              </a:rPr>
              <a:t>Our Data</a:t>
            </a:r>
          </a:p>
        </p:txBody>
      </p:sp>
      <p:graphicFrame>
        <p:nvGraphicFramePr>
          <p:cNvPr id="11" name="Table 10">
            <a:extLst>
              <a:ext uri="{FF2B5EF4-FFF2-40B4-BE49-F238E27FC236}">
                <a16:creationId xmlns:a16="http://schemas.microsoft.com/office/drawing/2014/main" id="{0384589E-4976-4C54-B59E-2DB662A53AE7}"/>
              </a:ext>
            </a:extLst>
          </p:cNvPr>
          <p:cNvGraphicFramePr>
            <a:graphicFrameLocks noGrp="1"/>
          </p:cNvGraphicFramePr>
          <p:nvPr/>
        </p:nvGraphicFramePr>
        <p:xfrm>
          <a:off x="8080724" y="2402946"/>
          <a:ext cx="3099166" cy="3649980"/>
        </p:xfrm>
        <a:graphic>
          <a:graphicData uri="http://schemas.openxmlformats.org/drawingml/2006/table">
            <a:tbl>
              <a:tblPr firstRow="1" firstCol="1" bandRow="1">
                <a:tableStyleId>{5C22544A-7EE6-4342-B048-85BDC9FD1C3A}</a:tableStyleId>
              </a:tblPr>
              <a:tblGrid>
                <a:gridCol w="1395412">
                  <a:extLst>
                    <a:ext uri="{9D8B030D-6E8A-4147-A177-3AD203B41FA5}">
                      <a16:colId xmlns:a16="http://schemas.microsoft.com/office/drawing/2014/main" val="3306004580"/>
                    </a:ext>
                  </a:extLst>
                </a:gridCol>
                <a:gridCol w="1703754">
                  <a:extLst>
                    <a:ext uri="{9D8B030D-6E8A-4147-A177-3AD203B41FA5}">
                      <a16:colId xmlns:a16="http://schemas.microsoft.com/office/drawing/2014/main" val="1080673887"/>
                    </a:ext>
                  </a:extLst>
                </a:gridCol>
              </a:tblGrid>
              <a:tr h="238956">
                <a:tc>
                  <a:txBody>
                    <a:bodyPr/>
                    <a:lstStyle/>
                    <a:p>
                      <a:pPr marL="0" marR="0" algn="ctr">
                        <a:lnSpc>
                          <a:spcPct val="107000"/>
                        </a:lnSpc>
                        <a:spcBef>
                          <a:spcPts val="0"/>
                        </a:spcBef>
                        <a:spcAft>
                          <a:spcPts val="0"/>
                        </a:spcAft>
                      </a:pPr>
                      <a:r>
                        <a:rPr lang="en-US" sz="2400" b="1" u="sng" dirty="0">
                          <a:solidFill>
                            <a:schemeClr val="tx1"/>
                          </a:solidFill>
                          <a:effectLst/>
                          <a:latin typeface="Times New Roman" panose="02020603050405020304" pitchFamily="18" charset="0"/>
                          <a:cs typeface="Times New Roman" panose="02020603050405020304" pitchFamily="18" charset="0"/>
                        </a:rPr>
                        <a:t>Year</a:t>
                      </a:r>
                      <a:endParaRPr lang="en-US" sz="24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1" u="sng" dirty="0">
                          <a:solidFill>
                            <a:schemeClr val="tx1"/>
                          </a:solidFill>
                          <a:effectLst/>
                          <a:latin typeface="Times New Roman" panose="02020603050405020304" pitchFamily="18" charset="0"/>
                          <a:cs typeface="Times New Roman" panose="02020603050405020304" pitchFamily="18" charset="0"/>
                        </a:rPr>
                        <a:t>Percentage</a:t>
                      </a:r>
                      <a:endParaRPr lang="en-US" sz="24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619082886"/>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2009</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8.6%</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1906371"/>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2010</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30.8%</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551681784"/>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2011</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960259304"/>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2012</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11.7%</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72646271"/>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2013</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21.5%</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456313223"/>
                  </a:ext>
                </a:extLst>
              </a:tr>
              <a:tr h="350325">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2014</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21.3%</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5292508"/>
                  </a:ext>
                </a:extLst>
              </a:tr>
              <a:tr h="350325">
                <a:tc>
                  <a:txBody>
                    <a:bodyPr/>
                    <a:lstStyle/>
                    <a:p>
                      <a:pPr marL="0" marR="0" algn="ctr">
                        <a:lnSpc>
                          <a:spcPct val="107000"/>
                        </a:lnSpc>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2015</a:t>
                      </a:r>
                      <a:endParaRPr lang="en-US" sz="24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49.7%</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722245228"/>
                  </a:ext>
                </a:extLst>
              </a:tr>
              <a:tr h="350325">
                <a:tc>
                  <a:txBody>
                    <a:bodyPr/>
                    <a:lstStyle/>
                    <a:p>
                      <a:pPr marL="0" marR="0" algn="ctr">
                        <a:lnSpc>
                          <a:spcPct val="107000"/>
                        </a:lnSpc>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2016</a:t>
                      </a:r>
                      <a:endParaRPr lang="en-US" sz="24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39.7%</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967452141"/>
                  </a:ext>
                </a:extLst>
              </a:tr>
              <a:tr h="350325">
                <a:tc>
                  <a:txBody>
                    <a:bodyPr/>
                    <a:lstStyle/>
                    <a:p>
                      <a:pPr marL="0" marR="0" algn="ctr">
                        <a:lnSpc>
                          <a:spcPct val="107000"/>
                        </a:lnSpc>
                        <a:spcBef>
                          <a:spcPts val="0"/>
                        </a:spcBef>
                        <a:spcAft>
                          <a:spcPts val="0"/>
                        </a:spcAft>
                      </a:pPr>
                      <a:r>
                        <a:rPr lang="en-US" sz="2400" b="0">
                          <a:solidFill>
                            <a:schemeClr val="tx1"/>
                          </a:solidFill>
                          <a:effectLst/>
                          <a:latin typeface="Times New Roman" panose="02020603050405020304" pitchFamily="18" charset="0"/>
                          <a:cs typeface="Times New Roman" panose="02020603050405020304" pitchFamily="18" charset="0"/>
                        </a:rPr>
                        <a:t>2017</a:t>
                      </a:r>
                      <a:endParaRPr lang="en-US" sz="24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tc>
                  <a:txBody>
                    <a:bodyPr/>
                    <a:lstStyle/>
                    <a:p>
                      <a:pPr marL="0" marR="0" algn="ctr">
                        <a:lnSpc>
                          <a:spcPct val="107000"/>
                        </a:lnSpc>
                        <a:spcBef>
                          <a:spcPts val="0"/>
                        </a:spcBef>
                        <a:spcAft>
                          <a:spcPts val="0"/>
                        </a:spcAft>
                      </a:pPr>
                      <a:r>
                        <a:rPr lang="en-US" sz="2400" b="0" dirty="0">
                          <a:solidFill>
                            <a:schemeClr val="tx1"/>
                          </a:solidFill>
                          <a:effectLst/>
                          <a:latin typeface="Times New Roman" panose="02020603050405020304" pitchFamily="18" charset="0"/>
                          <a:cs typeface="Times New Roman" panose="02020603050405020304" pitchFamily="18" charset="0"/>
                        </a:rPr>
                        <a:t>22.7%</a:t>
                      </a:r>
                      <a:endPar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129562481"/>
                  </a:ext>
                </a:extLst>
              </a:tr>
            </a:tbl>
          </a:graphicData>
        </a:graphic>
      </p:graphicFrame>
      <p:sp>
        <p:nvSpPr>
          <p:cNvPr id="13" name="TextBox 12">
            <a:extLst>
              <a:ext uri="{FF2B5EF4-FFF2-40B4-BE49-F238E27FC236}">
                <a16:creationId xmlns:a16="http://schemas.microsoft.com/office/drawing/2014/main" id="{33617CB5-0DD2-45E0-9A3E-27746709C9F2}"/>
              </a:ext>
            </a:extLst>
          </p:cNvPr>
          <p:cNvSpPr txBox="1"/>
          <p:nvPr/>
        </p:nvSpPr>
        <p:spPr>
          <a:xfrm>
            <a:off x="7809464" y="1409103"/>
            <a:ext cx="411262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Individuals in Ohio who were prescribed opioids and were later treated for drug dependency.</a:t>
            </a:r>
          </a:p>
        </p:txBody>
      </p:sp>
    </p:spTree>
    <p:extLst>
      <p:ext uri="{BB962C8B-B14F-4D97-AF65-F5344CB8AC3E}">
        <p14:creationId xmlns:p14="http://schemas.microsoft.com/office/powerpoint/2010/main" val="371382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38DA16-270D-4F68-991D-2B58273CEF7C}"/>
              </a:ext>
            </a:extLst>
          </p:cNvPr>
          <p:cNvSpPr/>
          <p:nvPr/>
        </p:nvSpPr>
        <p:spPr>
          <a:xfrm>
            <a:off x="1680117" y="402326"/>
            <a:ext cx="8831766" cy="1077218"/>
          </a:xfrm>
          <a:prstGeom prst="rect">
            <a:avLst/>
          </a:prstGeom>
        </p:spPr>
        <p:txBody>
          <a:bodyPr wrap="square">
            <a:spAutoFit/>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Defendant Falsehood</a:t>
            </a:r>
            <a:br>
              <a:rPr lang="en-US" sz="3200" b="1" u="sng" dirty="0">
                <a:solidFill>
                  <a:schemeClr val="bg1"/>
                </a:solidFill>
                <a:latin typeface="Times New Roman" panose="02020603050405020304" pitchFamily="18" charset="0"/>
                <a:cs typeface="Times New Roman" panose="02020603050405020304" pitchFamily="18" charset="0"/>
              </a:rPr>
            </a:br>
            <a:r>
              <a:rPr lang="en-US" sz="3200" b="1" dirty="0">
                <a:solidFill>
                  <a:schemeClr val="bg1"/>
                </a:solidFill>
                <a:latin typeface="Times New Roman" panose="02020603050405020304" pitchFamily="18" charset="0"/>
                <a:cs typeface="Times New Roman" panose="02020603050405020304" pitchFamily="18" charset="0"/>
              </a:rPr>
              <a:t>Addiction can be easily identified and managed</a:t>
            </a:r>
          </a:p>
        </p:txBody>
      </p:sp>
      <p:sp>
        <p:nvSpPr>
          <p:cNvPr id="3" name="Content Placeholder 2">
            <a:extLst>
              <a:ext uri="{FF2B5EF4-FFF2-40B4-BE49-F238E27FC236}">
                <a16:creationId xmlns:a16="http://schemas.microsoft.com/office/drawing/2014/main" id="{9C5F4DDF-A320-4B87-8B48-1D841FEAB81C}"/>
              </a:ext>
            </a:extLst>
          </p:cNvPr>
          <p:cNvSpPr txBox="1">
            <a:spLocks/>
          </p:cNvSpPr>
          <p:nvPr/>
        </p:nvSpPr>
        <p:spPr>
          <a:xfrm>
            <a:off x="148737" y="2098238"/>
            <a:ext cx="11894526" cy="11497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latin typeface="Times New Roman" panose="02020603050405020304" pitchFamily="18" charset="0"/>
                <a:cs typeface="Times New Roman" panose="02020603050405020304" pitchFamily="18" charset="0"/>
              </a:rPr>
              <a:t>Time frame between first Opioid prescription and Opioid dependence diagnosis.</a:t>
            </a:r>
          </a:p>
        </p:txBody>
      </p:sp>
      <p:grpSp>
        <p:nvGrpSpPr>
          <p:cNvPr id="6" name="Group 5">
            <a:extLst>
              <a:ext uri="{FF2B5EF4-FFF2-40B4-BE49-F238E27FC236}">
                <a16:creationId xmlns:a16="http://schemas.microsoft.com/office/drawing/2014/main" id="{0C57B4BB-0C9F-4CBD-BFA1-B48D5CCAF3FB}"/>
              </a:ext>
            </a:extLst>
          </p:cNvPr>
          <p:cNvGrpSpPr/>
          <p:nvPr/>
        </p:nvGrpSpPr>
        <p:grpSpPr>
          <a:xfrm>
            <a:off x="388157" y="3798332"/>
            <a:ext cx="11384912" cy="2308019"/>
            <a:chOff x="388157" y="3798332"/>
            <a:chExt cx="11384912" cy="2308019"/>
          </a:xfrm>
        </p:grpSpPr>
        <p:pic>
          <p:nvPicPr>
            <p:cNvPr id="4" name="Picture 3" descr="A screenshot of a cell phone&#10;&#10;Description automatically generated">
              <a:extLst>
                <a:ext uri="{FF2B5EF4-FFF2-40B4-BE49-F238E27FC236}">
                  <a16:creationId xmlns:a16="http://schemas.microsoft.com/office/drawing/2014/main" id="{481D05AB-95B2-421C-B851-52C4622F03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3000"/>
                      </a14:imgEffect>
                      <a14:imgEffect>
                        <a14:brightnessContrast bright="3000" contrast="33000"/>
                      </a14:imgEffect>
                    </a14:imgLayer>
                  </a14:imgProps>
                </a:ext>
                <a:ext uri="{28A0092B-C50C-407E-A947-70E740481C1C}">
                  <a14:useLocalDpi xmlns:a14="http://schemas.microsoft.com/office/drawing/2010/main" val="0"/>
                </a:ext>
              </a:extLst>
            </a:blip>
            <a:stretch>
              <a:fillRect/>
            </a:stretch>
          </p:blipFill>
          <p:spPr>
            <a:xfrm>
              <a:off x="388157" y="3798332"/>
              <a:ext cx="11384912" cy="2308019"/>
            </a:xfrm>
            <a:prstGeom prst="rect">
              <a:avLst/>
            </a:prstGeom>
          </p:spPr>
        </p:pic>
        <p:sp>
          <p:nvSpPr>
            <p:cNvPr id="5" name="Rectangle 4">
              <a:extLst>
                <a:ext uri="{FF2B5EF4-FFF2-40B4-BE49-F238E27FC236}">
                  <a16:creationId xmlns:a16="http://schemas.microsoft.com/office/drawing/2014/main" id="{DBBCCAFA-C968-46B7-9733-2738CF308CE4}"/>
                </a:ext>
              </a:extLst>
            </p:cNvPr>
            <p:cNvSpPr/>
            <p:nvPr/>
          </p:nvSpPr>
          <p:spPr>
            <a:xfrm>
              <a:off x="388157" y="3798332"/>
              <a:ext cx="5253811" cy="369332"/>
            </a:xfrm>
            <a:prstGeom prst="rect">
              <a:avLst/>
            </a:prstGeom>
            <a:solidFill>
              <a:schemeClr val="bg1"/>
            </a:solidFill>
          </p:spPr>
          <p:txBody>
            <a:bodyPr wrap="none">
              <a:spAutoFit/>
            </a:bodyPr>
            <a:lstStyle/>
            <a:p>
              <a:r>
                <a:rPr lang="en-US" dirty="0">
                  <a:latin typeface="Times New Roman" panose="02020603050405020304" pitchFamily="18" charset="0"/>
                  <a:cs typeface="Times New Roman" panose="02020603050405020304" pitchFamily="18" charset="0"/>
                </a:rPr>
                <a:t>Date Between Ingestion and Diagnosis of Dependency</a:t>
              </a:r>
            </a:p>
          </p:txBody>
        </p:sp>
      </p:grpSp>
      <p:sp>
        <p:nvSpPr>
          <p:cNvPr id="8" name="Slide Number Placeholder 7">
            <a:extLst>
              <a:ext uri="{FF2B5EF4-FFF2-40B4-BE49-F238E27FC236}">
                <a16:creationId xmlns:a16="http://schemas.microsoft.com/office/drawing/2014/main" id="{ADC998B1-7C6E-41C2-B695-4607BE16159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23C5E-8447-44FF-B8AD-5D24CCBEF0C1}" type="slidenum">
              <a:rPr lang="en-US" smtClean="0"/>
              <a:pPr/>
              <a:t>85</a:t>
            </a:fld>
            <a:endParaRPr lang="en-US"/>
          </a:p>
        </p:txBody>
      </p:sp>
    </p:spTree>
    <p:extLst>
      <p:ext uri="{BB962C8B-B14F-4D97-AF65-F5344CB8AC3E}">
        <p14:creationId xmlns:p14="http://schemas.microsoft.com/office/powerpoint/2010/main" val="54699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8EAE9A-161B-4604-9738-2B10B00DFFAF}"/>
              </a:ext>
            </a:extLst>
          </p:cNvPr>
          <p:cNvSpPr>
            <a:spLocks noGrp="1"/>
          </p:cNvSpPr>
          <p:nvPr>
            <p:ph type="sldNum" sz="quarter" idx="12"/>
          </p:nvPr>
        </p:nvSpPr>
        <p:spPr/>
        <p:txBody>
          <a:bodyPr/>
          <a:lstStyle/>
          <a:p>
            <a:fld id="{B8C23C5E-8447-44FF-B8AD-5D24CCBEF0C1}" type="slidenum">
              <a:rPr lang="en-US" smtClean="0"/>
              <a:t>86</a:t>
            </a:fld>
            <a:endParaRPr lang="en-US" dirty="0"/>
          </a:p>
        </p:txBody>
      </p:sp>
      <p:pic>
        <p:nvPicPr>
          <p:cNvPr id="7" name="Picture 6">
            <a:extLst>
              <a:ext uri="{FF2B5EF4-FFF2-40B4-BE49-F238E27FC236}">
                <a16:creationId xmlns:a16="http://schemas.microsoft.com/office/drawing/2014/main" id="{41D676B0-1845-4CF0-8887-7A486DFEDF4D}"/>
              </a:ext>
            </a:extLst>
          </p:cNvPr>
          <p:cNvPicPr>
            <a:picLocks noChangeAspect="1"/>
          </p:cNvPicPr>
          <p:nvPr/>
        </p:nvPicPr>
        <p:blipFill>
          <a:blip r:embed="rId2"/>
          <a:stretch>
            <a:fillRect/>
          </a:stretch>
        </p:blipFill>
        <p:spPr>
          <a:xfrm>
            <a:off x="120562" y="19929"/>
            <a:ext cx="12135236" cy="2638370"/>
          </a:xfrm>
          <a:prstGeom prst="rect">
            <a:avLst/>
          </a:prstGeom>
        </p:spPr>
      </p:pic>
      <p:pic>
        <p:nvPicPr>
          <p:cNvPr id="8" name="Picture 7">
            <a:extLst>
              <a:ext uri="{FF2B5EF4-FFF2-40B4-BE49-F238E27FC236}">
                <a16:creationId xmlns:a16="http://schemas.microsoft.com/office/drawing/2014/main" id="{A41F752C-1D1C-4C8D-8539-C863AD286856}"/>
              </a:ext>
            </a:extLst>
          </p:cNvPr>
          <p:cNvPicPr>
            <a:picLocks noChangeAspect="1"/>
          </p:cNvPicPr>
          <p:nvPr/>
        </p:nvPicPr>
        <p:blipFill>
          <a:blip r:embed="rId3"/>
          <a:stretch>
            <a:fillRect/>
          </a:stretch>
        </p:blipFill>
        <p:spPr>
          <a:xfrm>
            <a:off x="121425" y="2597723"/>
            <a:ext cx="12192000" cy="4260277"/>
          </a:xfrm>
          <a:prstGeom prst="rect">
            <a:avLst/>
          </a:prstGeom>
        </p:spPr>
      </p:pic>
      <p:pic>
        <p:nvPicPr>
          <p:cNvPr id="9" name="Picture 8">
            <a:extLst>
              <a:ext uri="{FF2B5EF4-FFF2-40B4-BE49-F238E27FC236}">
                <a16:creationId xmlns:a16="http://schemas.microsoft.com/office/drawing/2014/main" id="{54AC2821-7EA1-45EE-990E-04D026AF2AAB}"/>
              </a:ext>
            </a:extLst>
          </p:cNvPr>
          <p:cNvPicPr>
            <a:picLocks noChangeAspect="1"/>
          </p:cNvPicPr>
          <p:nvPr/>
        </p:nvPicPr>
        <p:blipFill>
          <a:blip r:embed="rId4"/>
          <a:stretch>
            <a:fillRect/>
          </a:stretch>
        </p:blipFill>
        <p:spPr>
          <a:xfrm>
            <a:off x="10351275" y="2650711"/>
            <a:ext cx="1719300" cy="1162233"/>
          </a:xfrm>
          <a:prstGeom prst="rect">
            <a:avLst/>
          </a:prstGeom>
        </p:spPr>
      </p:pic>
      <p:sp>
        <p:nvSpPr>
          <p:cNvPr id="10" name="Oval 9">
            <a:extLst>
              <a:ext uri="{FF2B5EF4-FFF2-40B4-BE49-F238E27FC236}">
                <a16:creationId xmlns:a16="http://schemas.microsoft.com/office/drawing/2014/main" id="{5CD74DDB-0C3B-476A-865B-FF6CEF555B3E}"/>
              </a:ext>
            </a:extLst>
          </p:cNvPr>
          <p:cNvSpPr/>
          <p:nvPr/>
        </p:nvSpPr>
        <p:spPr>
          <a:xfrm>
            <a:off x="2661471" y="1156900"/>
            <a:ext cx="419101" cy="2432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916AAFE-8F03-4A13-83C6-4489B8DFC703}"/>
              </a:ext>
            </a:extLst>
          </p:cNvPr>
          <p:cNvSpPr/>
          <p:nvPr/>
        </p:nvSpPr>
        <p:spPr>
          <a:xfrm>
            <a:off x="4713737" y="1137708"/>
            <a:ext cx="742951" cy="2623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14F1A9-E37E-47AA-A9A1-ACFA88CABD2B}"/>
              </a:ext>
            </a:extLst>
          </p:cNvPr>
          <p:cNvSpPr/>
          <p:nvPr/>
        </p:nvSpPr>
        <p:spPr>
          <a:xfrm>
            <a:off x="6930796" y="1137708"/>
            <a:ext cx="841448" cy="3022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0C9DAB-383A-47B8-B4D3-90AADB66A26C}"/>
              </a:ext>
            </a:extLst>
          </p:cNvPr>
          <p:cNvSpPr/>
          <p:nvPr/>
        </p:nvSpPr>
        <p:spPr>
          <a:xfrm>
            <a:off x="9190900" y="1164861"/>
            <a:ext cx="933451" cy="2623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5142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441DD1-6231-4EAA-8BD0-0F50217CA50D}"/>
              </a:ext>
            </a:extLst>
          </p:cNvPr>
          <p:cNvSpPr/>
          <p:nvPr/>
        </p:nvSpPr>
        <p:spPr>
          <a:xfrm>
            <a:off x="0" y="-1"/>
            <a:ext cx="12192000" cy="6858000"/>
          </a:xfrm>
          <a:prstGeom prst="rect">
            <a:avLst/>
          </a:prstGeom>
          <a:solidFill>
            <a:schemeClr val="bg1">
              <a:lumMod val="95000"/>
              <a:lumOff val="5000"/>
              <a:alpha val="7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3E8EAE9A-161B-4604-9738-2B10B00DFFAF}"/>
              </a:ext>
            </a:extLst>
          </p:cNvPr>
          <p:cNvSpPr>
            <a:spLocks noGrp="1"/>
          </p:cNvSpPr>
          <p:nvPr>
            <p:ph type="sldNum" sz="quarter" idx="12"/>
          </p:nvPr>
        </p:nvSpPr>
        <p:spPr/>
        <p:txBody>
          <a:bodyPr/>
          <a:lstStyle/>
          <a:p>
            <a:fld id="{B8C23C5E-8447-44FF-B8AD-5D24CCBEF0C1}" type="slidenum">
              <a:rPr lang="en-US" smtClean="0"/>
              <a:t>87</a:t>
            </a:fld>
            <a:endParaRPr lang="en-US" dirty="0"/>
          </a:p>
        </p:txBody>
      </p:sp>
      <p:sp>
        <p:nvSpPr>
          <p:cNvPr id="5" name="Title 4">
            <a:extLst>
              <a:ext uri="{FF2B5EF4-FFF2-40B4-BE49-F238E27FC236}">
                <a16:creationId xmlns:a16="http://schemas.microsoft.com/office/drawing/2014/main" id="{FF8BA156-FC2E-42FD-A11B-AE0CE97BC44F}"/>
              </a:ext>
            </a:extLst>
          </p:cNvPr>
          <p:cNvSpPr>
            <a:spLocks noGrp="1"/>
          </p:cNvSpPr>
          <p:nvPr>
            <p:ph type="title"/>
          </p:nvPr>
        </p:nvSpPr>
        <p:spPr>
          <a:xfrm>
            <a:off x="95250" y="509587"/>
            <a:ext cx="3400425" cy="5838824"/>
          </a:xfrm>
        </p:spPr>
        <p:txBody>
          <a:bodyPr>
            <a:normAutofit/>
          </a:bodyPr>
          <a:lstStyle/>
          <a:p>
            <a:r>
              <a:rPr lang="en-US" b="1" u="sng" dirty="0">
                <a:latin typeface="Times New Roman" panose="02020603050405020304" pitchFamily="18" charset="0"/>
                <a:cs typeface="Times New Roman" panose="02020603050405020304" pitchFamily="18" charset="0"/>
              </a:rPr>
              <a:t>Opioid Dispensing:</a:t>
            </a: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By Large Pharmacy Groups</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and</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Types of Opioids </a:t>
            </a:r>
          </a:p>
        </p:txBody>
      </p:sp>
      <p:pic>
        <p:nvPicPr>
          <p:cNvPr id="4098" name="Picture 6" descr="image006">
            <a:extLst>
              <a:ext uri="{FF2B5EF4-FFF2-40B4-BE49-F238E27FC236}">
                <a16:creationId xmlns:a16="http://schemas.microsoft.com/office/drawing/2014/main" id="{37B0BDBC-E798-47D5-B5AF-000B21DDF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3654"/>
            <a:ext cx="8410575" cy="681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675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4401" y="1325275"/>
            <a:ext cx="10883203" cy="5261952"/>
          </a:xfrm>
          <a:prstGeom prst="rect">
            <a:avLst/>
          </a:prstGeom>
          <a:blipFill>
            <a:blip r:embed="rId2" cstate="print"/>
            <a:stretch>
              <a:fillRect/>
            </a:stretch>
          </a:blipFill>
        </p:spPr>
        <p:txBody>
          <a:bodyPr wrap="square" lIns="0" tIns="0" rIns="0" bIns="0" rtlCol="0"/>
          <a:lstStyle/>
          <a:p>
            <a:endParaRPr sz="1588">
              <a:solidFill>
                <a:schemeClr val="bg1"/>
              </a:solidFill>
            </a:endParaRPr>
          </a:p>
        </p:txBody>
      </p:sp>
      <p:sp>
        <p:nvSpPr>
          <p:cNvPr id="3" name="object 3"/>
          <p:cNvSpPr txBox="1"/>
          <p:nvPr/>
        </p:nvSpPr>
        <p:spPr>
          <a:xfrm>
            <a:off x="0" y="571032"/>
            <a:ext cx="12192000" cy="691819"/>
          </a:xfrm>
          <a:prstGeom prst="rect">
            <a:avLst/>
          </a:prstGeom>
        </p:spPr>
        <p:txBody>
          <a:bodyPr vert="horz" wrap="square" lIns="0" tIns="14568" rIns="0" bIns="0" rtlCol="0">
            <a:spAutoFit/>
          </a:bodyPr>
          <a:lstStyle/>
          <a:p>
            <a:pPr marL="11206" algn="ctr">
              <a:spcBef>
                <a:spcPts val="115"/>
              </a:spcBef>
            </a:pPr>
            <a:r>
              <a:rPr sz="4400" b="1" dirty="0">
                <a:solidFill>
                  <a:schemeClr val="bg1"/>
                </a:solidFill>
                <a:effectLst>
                  <a:outerShdw blurRad="38100" dist="38100" dir="2700000" algn="tl">
                    <a:srgbClr val="000000">
                      <a:alpha val="43137"/>
                    </a:srgbClr>
                  </a:outerShdw>
                </a:effectLst>
                <a:latin typeface="Times New Roman"/>
                <a:cs typeface="Times New Roman"/>
              </a:rPr>
              <a:t>C.D.’s </a:t>
            </a:r>
            <a:r>
              <a:rPr sz="4400" b="1" spc="9" dirty="0">
                <a:solidFill>
                  <a:schemeClr val="bg1"/>
                </a:solidFill>
                <a:effectLst>
                  <a:outerShdw blurRad="38100" dist="38100" dir="2700000" algn="tl">
                    <a:srgbClr val="000000">
                      <a:alpha val="43137"/>
                    </a:srgbClr>
                  </a:outerShdw>
                </a:effectLst>
                <a:latin typeface="Times New Roman"/>
                <a:cs typeface="Times New Roman"/>
              </a:rPr>
              <a:t>Opioid Addiction</a:t>
            </a:r>
            <a:r>
              <a:rPr sz="4400" b="1" spc="-141" dirty="0">
                <a:solidFill>
                  <a:schemeClr val="bg1"/>
                </a:solidFill>
                <a:effectLst>
                  <a:outerShdw blurRad="38100" dist="38100" dir="2700000" algn="tl">
                    <a:srgbClr val="000000">
                      <a:alpha val="43137"/>
                    </a:srgbClr>
                  </a:outerShdw>
                </a:effectLst>
                <a:latin typeface="Times New Roman"/>
                <a:cs typeface="Times New Roman"/>
              </a:rPr>
              <a:t> </a:t>
            </a:r>
            <a:r>
              <a:rPr sz="4400" b="1" spc="4" dirty="0">
                <a:solidFill>
                  <a:schemeClr val="bg1"/>
                </a:solidFill>
                <a:effectLst>
                  <a:outerShdw blurRad="38100" dist="38100" dir="2700000" algn="tl">
                    <a:srgbClr val="000000">
                      <a:alpha val="43137"/>
                    </a:srgbClr>
                  </a:outerShdw>
                </a:effectLst>
                <a:latin typeface="Times New Roman"/>
                <a:cs typeface="Times New Roman"/>
              </a:rPr>
              <a:t>Timeline</a:t>
            </a:r>
            <a:endParaRPr sz="4400" dirty="0">
              <a:solidFill>
                <a:schemeClr val="bg1"/>
              </a:solidFill>
              <a:effectLst>
                <a:outerShdw blurRad="38100" dist="38100" dir="2700000" algn="tl">
                  <a:srgbClr val="000000">
                    <a:alpha val="43137"/>
                  </a:srgbClr>
                </a:outerShdw>
              </a:effectLst>
              <a:latin typeface="Times New Roman"/>
              <a:cs typeface="Times New Roman"/>
            </a:endParaRPr>
          </a:p>
        </p:txBody>
      </p:sp>
    </p:spTree>
    <p:extLst>
      <p:ext uri="{BB962C8B-B14F-4D97-AF65-F5344CB8AC3E}">
        <p14:creationId xmlns:p14="http://schemas.microsoft.com/office/powerpoint/2010/main" val="1769596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94649" y="6521828"/>
            <a:ext cx="2292163" cy="122789"/>
          </a:xfrm>
          <a:prstGeom prst="rect">
            <a:avLst/>
          </a:prstGeom>
        </p:spPr>
        <p:txBody>
          <a:bodyPr vert="horz" wrap="square" lIns="0" tIns="14007" rIns="0" bIns="0" rtlCol="0">
            <a:spAutoFit/>
          </a:bodyPr>
          <a:lstStyle/>
          <a:p>
            <a:pPr marL="11206">
              <a:spcBef>
                <a:spcPts val="110"/>
              </a:spcBef>
            </a:pPr>
            <a:r>
              <a:rPr sz="706" spc="-13" dirty="0">
                <a:latin typeface="Arial"/>
                <a:cs typeface="Arial"/>
              </a:rPr>
              <a:t>Claims data </a:t>
            </a:r>
            <a:r>
              <a:rPr sz="706" spc="4" dirty="0">
                <a:latin typeface="Arial"/>
                <a:cs typeface="Arial"/>
              </a:rPr>
              <a:t>between </a:t>
            </a:r>
            <a:r>
              <a:rPr sz="706" spc="-13" dirty="0">
                <a:latin typeface="Arial"/>
                <a:cs typeface="Arial"/>
              </a:rPr>
              <a:t>January </a:t>
            </a:r>
            <a:r>
              <a:rPr sz="706" spc="4" dirty="0">
                <a:latin typeface="Arial"/>
                <a:cs typeface="Arial"/>
              </a:rPr>
              <a:t>1, 2009 </a:t>
            </a:r>
            <a:r>
              <a:rPr sz="706" spc="-9" dirty="0">
                <a:latin typeface="Arial"/>
                <a:cs typeface="Arial"/>
              </a:rPr>
              <a:t>and </a:t>
            </a:r>
            <a:r>
              <a:rPr sz="706" spc="-4" dirty="0">
                <a:latin typeface="Arial"/>
                <a:cs typeface="Arial"/>
              </a:rPr>
              <a:t>June </a:t>
            </a:r>
            <a:r>
              <a:rPr sz="706" spc="4" dirty="0">
                <a:latin typeface="Arial"/>
                <a:cs typeface="Arial"/>
              </a:rPr>
              <a:t>30,</a:t>
            </a:r>
            <a:r>
              <a:rPr sz="706" spc="53" dirty="0">
                <a:latin typeface="Arial"/>
                <a:cs typeface="Arial"/>
              </a:rPr>
              <a:t> </a:t>
            </a:r>
            <a:r>
              <a:rPr sz="706" spc="4" dirty="0">
                <a:latin typeface="Arial"/>
                <a:cs typeface="Arial"/>
              </a:rPr>
              <a:t>2017</a:t>
            </a:r>
            <a:endParaRPr sz="706">
              <a:latin typeface="Arial"/>
              <a:cs typeface="Arial"/>
            </a:endParaRPr>
          </a:p>
        </p:txBody>
      </p:sp>
      <p:sp>
        <p:nvSpPr>
          <p:cNvPr id="3" name="object 3"/>
          <p:cNvSpPr txBox="1">
            <a:spLocks noGrp="1"/>
          </p:cNvSpPr>
          <p:nvPr>
            <p:ph type="title" idx="4294967295"/>
          </p:nvPr>
        </p:nvSpPr>
        <p:spPr>
          <a:xfrm>
            <a:off x="2101553" y="336183"/>
            <a:ext cx="7988224" cy="691819"/>
          </a:xfrm>
          <a:prstGeom prst="rect">
            <a:avLst/>
          </a:prstGeom>
        </p:spPr>
        <p:txBody>
          <a:bodyPr vert="horz" wrap="square" lIns="0" tIns="14568" rIns="0" bIns="0" rtlCol="0">
            <a:spAutoFit/>
          </a:bodyPr>
          <a:lstStyle/>
          <a:p>
            <a:pPr marL="11206" algn="ctr">
              <a:lnSpc>
                <a:spcPct val="100000"/>
              </a:lnSpc>
              <a:spcBef>
                <a:spcPts val="115"/>
              </a:spcBef>
            </a:pPr>
            <a:r>
              <a:rPr b="1" spc="9" dirty="0">
                <a:solidFill>
                  <a:srgbClr val="000000"/>
                </a:solidFill>
                <a:effectLst>
                  <a:outerShdw blurRad="38100" dist="38100" dir="2700000" algn="tl">
                    <a:srgbClr val="000000">
                      <a:alpha val="43137"/>
                    </a:srgbClr>
                  </a:outerShdw>
                </a:effectLst>
                <a:latin typeface="Times New Roman"/>
                <a:cs typeface="Times New Roman"/>
              </a:rPr>
              <a:t>Some </a:t>
            </a:r>
            <a:r>
              <a:rPr b="1" spc="13" dirty="0">
                <a:solidFill>
                  <a:srgbClr val="000000"/>
                </a:solidFill>
                <a:effectLst>
                  <a:outerShdw blurRad="38100" dist="38100" dir="2700000" algn="tl">
                    <a:srgbClr val="000000">
                      <a:alpha val="43137"/>
                    </a:srgbClr>
                  </a:outerShdw>
                </a:effectLst>
                <a:latin typeface="Times New Roman"/>
                <a:cs typeface="Times New Roman"/>
              </a:rPr>
              <a:t>Examples </a:t>
            </a:r>
            <a:r>
              <a:rPr b="1" spc="9" dirty="0">
                <a:solidFill>
                  <a:srgbClr val="000000"/>
                </a:solidFill>
                <a:effectLst>
                  <a:outerShdw blurRad="38100" dist="38100" dir="2700000" algn="tl">
                    <a:srgbClr val="000000">
                      <a:alpha val="43137"/>
                    </a:srgbClr>
                  </a:outerShdw>
                </a:effectLst>
                <a:latin typeface="Times New Roman"/>
                <a:cs typeface="Times New Roman"/>
              </a:rPr>
              <a:t>of </a:t>
            </a:r>
            <a:r>
              <a:rPr b="1" spc="18" dirty="0">
                <a:solidFill>
                  <a:srgbClr val="42B4E6"/>
                </a:solidFill>
                <a:effectLst>
                  <a:outerShdw blurRad="38100" dist="38100" dir="2700000" algn="tl">
                    <a:srgbClr val="000000">
                      <a:alpha val="43137"/>
                    </a:srgbClr>
                  </a:outerShdw>
                </a:effectLst>
                <a:latin typeface="Times New Roman"/>
                <a:cs typeface="Times New Roman"/>
              </a:rPr>
              <a:t>MSP</a:t>
            </a:r>
            <a:r>
              <a:rPr b="1" spc="-172" dirty="0">
                <a:solidFill>
                  <a:srgbClr val="000000"/>
                </a:solidFill>
                <a:effectLst>
                  <a:outerShdw blurRad="38100" dist="38100" dir="2700000" algn="tl">
                    <a:srgbClr val="000000">
                      <a:alpha val="43137"/>
                    </a:srgbClr>
                  </a:outerShdw>
                </a:effectLst>
                <a:latin typeface="Times New Roman"/>
                <a:cs typeface="Times New Roman"/>
              </a:rPr>
              <a:t> </a:t>
            </a:r>
            <a:r>
              <a:rPr b="1" spc="9" dirty="0">
                <a:solidFill>
                  <a:srgbClr val="000000"/>
                </a:solidFill>
                <a:effectLst>
                  <a:outerShdw blurRad="38100" dist="38100" dir="2700000" algn="tl">
                    <a:srgbClr val="000000">
                      <a:alpha val="43137"/>
                    </a:srgbClr>
                  </a:outerShdw>
                </a:effectLst>
                <a:latin typeface="Times New Roman"/>
                <a:cs typeface="Times New Roman"/>
              </a:rPr>
              <a:t>Data</a:t>
            </a:r>
            <a:endParaRPr b="1" dirty="0">
              <a:effectLst>
                <a:outerShdw blurRad="38100" dist="38100" dir="2700000" algn="tl">
                  <a:srgbClr val="000000">
                    <a:alpha val="43137"/>
                  </a:srgbClr>
                </a:outerShdw>
              </a:effectLst>
              <a:latin typeface="Times New Roman"/>
              <a:cs typeface="Times New Roman"/>
            </a:endParaRPr>
          </a:p>
        </p:txBody>
      </p:sp>
      <p:sp>
        <p:nvSpPr>
          <p:cNvPr id="4" name="object 4"/>
          <p:cNvSpPr/>
          <p:nvPr/>
        </p:nvSpPr>
        <p:spPr>
          <a:xfrm>
            <a:off x="1352009" y="1408102"/>
            <a:ext cx="9487315" cy="5113722"/>
          </a:xfrm>
          <a:prstGeom prst="rect">
            <a:avLst/>
          </a:prstGeom>
          <a:blipFill>
            <a:blip r:embed="rId2" cstate="print"/>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125872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latin typeface="Freight Disp Black"/>
                <a:cs typeface="Freight Disp Black"/>
              </a:rPr>
              <a:t>Medicare: </a:t>
            </a:r>
            <a:r>
              <a:rPr lang="en-US" dirty="0">
                <a:solidFill>
                  <a:srgbClr val="42B4E6"/>
                </a:solidFill>
                <a:effectLst>
                  <a:outerShdw blurRad="38100" dist="38100" dir="2700000" algn="tl">
                    <a:srgbClr val="000000">
                      <a:alpha val="43137"/>
                    </a:srgbClr>
                  </a:outerShdw>
                </a:effectLst>
                <a:latin typeface="Freight Disp Black"/>
                <a:cs typeface="Freight Disp Black"/>
              </a:rPr>
              <a:t>Generally</a:t>
            </a:r>
          </a:p>
        </p:txBody>
      </p:sp>
      <p:sp>
        <p:nvSpPr>
          <p:cNvPr id="3" name="Content Placeholder 2"/>
          <p:cNvSpPr txBox="1">
            <a:spLocks/>
          </p:cNvSpPr>
          <p:nvPr/>
        </p:nvSpPr>
        <p:spPr>
          <a:xfrm>
            <a:off x="838200" y="1113352"/>
            <a:ext cx="10515600" cy="52872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gn="just">
              <a:lnSpc>
                <a:spcPct val="100000"/>
              </a:lnSpc>
              <a:spcBef>
                <a:spcPts val="0"/>
              </a:spcBef>
            </a:pPr>
            <a:r>
              <a:rPr lang="en-US" sz="2400" dirty="0">
                <a:solidFill>
                  <a:schemeClr val="bg1"/>
                </a:solidFill>
                <a:latin typeface="Lato Regular"/>
                <a:cs typeface="Lato Regular"/>
              </a:rPr>
              <a:t>1965 – created and given to those 65 and over</a:t>
            </a:r>
          </a:p>
          <a:p>
            <a:pPr marL="0" lvl="0" indent="0" algn="just">
              <a:lnSpc>
                <a:spcPct val="100000"/>
              </a:lnSpc>
              <a:spcBef>
                <a:spcPts val="0"/>
              </a:spcBef>
              <a:buNone/>
            </a:pPr>
            <a:endParaRPr lang="en-US" sz="2400" dirty="0">
              <a:solidFill>
                <a:schemeClr val="bg1"/>
              </a:solidFill>
              <a:latin typeface="Lato Regular"/>
              <a:cs typeface="Lato Regular"/>
            </a:endParaRPr>
          </a:p>
          <a:p>
            <a:pPr marL="285750" lvl="0" indent="-285750" algn="just">
              <a:lnSpc>
                <a:spcPct val="100000"/>
              </a:lnSpc>
              <a:spcBef>
                <a:spcPts val="0"/>
              </a:spcBef>
            </a:pPr>
            <a:r>
              <a:rPr lang="en-US" sz="2400" dirty="0">
                <a:solidFill>
                  <a:schemeClr val="bg1"/>
                </a:solidFill>
                <a:latin typeface="Lato Regular"/>
                <a:cs typeface="Lato Regular"/>
              </a:rPr>
              <a:t>1972 – expanded to those under 65 with certain permanent disabilities. </a:t>
            </a:r>
          </a:p>
          <a:p>
            <a:pPr marL="0" lvl="0" indent="0" algn="just">
              <a:lnSpc>
                <a:spcPct val="100000"/>
              </a:lnSpc>
              <a:spcBef>
                <a:spcPts val="0"/>
              </a:spcBef>
              <a:buNone/>
            </a:pPr>
            <a:endParaRPr lang="en-US" sz="2400" dirty="0">
              <a:solidFill>
                <a:schemeClr val="bg1"/>
              </a:solidFill>
              <a:latin typeface="Lato Regular"/>
              <a:cs typeface="Lato Regular"/>
            </a:endParaRPr>
          </a:p>
          <a:p>
            <a:pPr marL="285750" lvl="0" indent="-285750" algn="just">
              <a:lnSpc>
                <a:spcPct val="100000"/>
              </a:lnSpc>
              <a:spcBef>
                <a:spcPts val="0"/>
              </a:spcBef>
            </a:pPr>
            <a:r>
              <a:rPr lang="en-US" sz="2400" dirty="0">
                <a:solidFill>
                  <a:schemeClr val="bg1"/>
                </a:solidFill>
                <a:latin typeface="Lato Regular"/>
                <a:cs typeface="Lato Regular"/>
              </a:rPr>
              <a:t>Today – Medicare provided to </a:t>
            </a:r>
            <a:r>
              <a:rPr lang="en-US" sz="2400" b="1" dirty="0">
                <a:solidFill>
                  <a:schemeClr val="bg1"/>
                </a:solidFill>
                <a:latin typeface="Lato Regular"/>
                <a:cs typeface="Lato Regular"/>
              </a:rPr>
              <a:t>59 million Americans</a:t>
            </a:r>
            <a:r>
              <a:rPr lang="en-US" sz="2400" dirty="0">
                <a:solidFill>
                  <a:schemeClr val="bg1"/>
                </a:solidFill>
                <a:latin typeface="Lato Regular"/>
                <a:cs typeface="Lato Regular"/>
              </a:rPr>
              <a:t>. </a:t>
            </a:r>
          </a:p>
          <a:p>
            <a:pPr marL="0" lvl="0" indent="0" algn="just">
              <a:lnSpc>
                <a:spcPct val="100000"/>
              </a:lnSpc>
              <a:spcBef>
                <a:spcPts val="0"/>
              </a:spcBef>
              <a:buNone/>
            </a:pPr>
            <a:endParaRPr lang="en-US" sz="2400" dirty="0">
              <a:solidFill>
                <a:schemeClr val="bg1"/>
              </a:solidFill>
              <a:latin typeface="Lato Regular"/>
              <a:cs typeface="Lato Regular"/>
            </a:endParaRPr>
          </a:p>
          <a:p>
            <a:pPr marL="285750" lvl="0" indent="-285750" algn="just">
              <a:lnSpc>
                <a:spcPct val="100000"/>
              </a:lnSpc>
              <a:spcBef>
                <a:spcPts val="0"/>
              </a:spcBef>
            </a:pPr>
            <a:r>
              <a:rPr lang="en-US" sz="2400" dirty="0">
                <a:solidFill>
                  <a:schemeClr val="bg1"/>
                </a:solidFill>
                <a:latin typeface="Lato Regular"/>
                <a:cs typeface="Lato Regular"/>
              </a:rPr>
              <a:t>The program pays for </a:t>
            </a:r>
          </a:p>
          <a:p>
            <a:pPr marL="0" lvl="0" indent="0" algn="just">
              <a:lnSpc>
                <a:spcPct val="100000"/>
              </a:lnSpc>
              <a:spcBef>
                <a:spcPts val="0"/>
              </a:spcBef>
              <a:buNone/>
            </a:pPr>
            <a:endParaRPr lang="en-US" sz="2400" dirty="0">
              <a:solidFill>
                <a:schemeClr val="bg1"/>
              </a:solidFill>
              <a:latin typeface="Lato Regular"/>
              <a:cs typeface="Lato Regular"/>
            </a:endParaRPr>
          </a:p>
          <a:p>
            <a:pPr marL="0" lvl="0" indent="0" algn="just">
              <a:lnSpc>
                <a:spcPct val="100000"/>
              </a:lnSpc>
              <a:spcBef>
                <a:spcPts val="0"/>
              </a:spcBef>
              <a:buNone/>
            </a:pPr>
            <a:endParaRPr lang="en-US" sz="2400" dirty="0">
              <a:solidFill>
                <a:schemeClr val="bg1"/>
              </a:solidFill>
              <a:latin typeface="Lato Regular"/>
              <a:cs typeface="Lato Regular"/>
            </a:endParaRPr>
          </a:p>
          <a:p>
            <a:pPr marL="285750" lvl="0" indent="-285750" algn="just">
              <a:lnSpc>
                <a:spcPct val="100000"/>
              </a:lnSpc>
              <a:spcBef>
                <a:spcPts val="0"/>
              </a:spcBef>
            </a:pPr>
            <a:endParaRPr lang="en-US" sz="2400" dirty="0">
              <a:solidFill>
                <a:schemeClr val="bg1"/>
              </a:solidFill>
              <a:latin typeface="Lato Regular"/>
              <a:cs typeface="Lato Regular"/>
            </a:endParaRPr>
          </a:p>
          <a:p>
            <a:pPr marL="285750" lvl="0" indent="-285750" algn="just">
              <a:lnSpc>
                <a:spcPct val="100000"/>
              </a:lnSpc>
              <a:spcBef>
                <a:spcPts val="0"/>
              </a:spcBef>
            </a:pPr>
            <a:endParaRPr lang="en-US" sz="2400" dirty="0">
              <a:solidFill>
                <a:schemeClr val="bg1"/>
              </a:solidFill>
              <a:latin typeface="Lato Regular"/>
              <a:cs typeface="Lato Regular"/>
            </a:endParaRPr>
          </a:p>
          <a:p>
            <a:pPr marL="285750" lvl="0" indent="-285750" algn="just">
              <a:lnSpc>
                <a:spcPct val="100000"/>
              </a:lnSpc>
              <a:spcBef>
                <a:spcPts val="0"/>
              </a:spcBef>
            </a:pPr>
            <a:endParaRPr lang="en-US" sz="2400" dirty="0">
              <a:solidFill>
                <a:schemeClr val="bg1"/>
              </a:solidFill>
              <a:latin typeface="Lato Regular"/>
              <a:cs typeface="Lato Regular"/>
            </a:endParaRPr>
          </a:p>
          <a:p>
            <a:pPr marL="285750" lvl="0" indent="-285750" algn="just">
              <a:lnSpc>
                <a:spcPct val="100000"/>
              </a:lnSpc>
              <a:spcBef>
                <a:spcPts val="0"/>
              </a:spcBef>
            </a:pPr>
            <a:r>
              <a:rPr lang="en-US" sz="2400" dirty="0">
                <a:solidFill>
                  <a:schemeClr val="bg1"/>
                </a:solidFill>
                <a:latin typeface="Lato Regular"/>
                <a:cs typeface="Lato Regular"/>
              </a:rPr>
              <a:t>Medicare accounts for 15% of total federal spending in 2016 and 20% of total national health spending in 2015.</a:t>
            </a:r>
          </a:p>
        </p:txBody>
      </p:sp>
      <p:graphicFrame>
        <p:nvGraphicFramePr>
          <p:cNvPr id="4" name="Table 3">
            <a:extLst>
              <a:ext uri="{FF2B5EF4-FFF2-40B4-BE49-F238E27FC236}">
                <a16:creationId xmlns:a16="http://schemas.microsoft.com/office/drawing/2014/main" id="{8F688A0A-486D-4466-8645-0722185756FB}"/>
              </a:ext>
            </a:extLst>
          </p:cNvPr>
          <p:cNvGraphicFramePr>
            <a:graphicFrameLocks noGrp="1"/>
          </p:cNvGraphicFramePr>
          <p:nvPr>
            <p:extLst>
              <p:ext uri="{D42A27DB-BD31-4B8C-83A1-F6EECF244321}">
                <p14:modId xmlns:p14="http://schemas.microsoft.com/office/powerpoint/2010/main" val="59658665"/>
              </p:ext>
            </p:extLst>
          </p:nvPr>
        </p:nvGraphicFramePr>
        <p:xfrm>
          <a:off x="1236868" y="3847052"/>
          <a:ext cx="8128000" cy="132556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77913362"/>
                    </a:ext>
                  </a:extLst>
                </a:gridCol>
                <a:gridCol w="4064000">
                  <a:extLst>
                    <a:ext uri="{9D8B030D-6E8A-4147-A177-3AD203B41FA5}">
                      <a16:colId xmlns:a16="http://schemas.microsoft.com/office/drawing/2014/main" val="3794434220"/>
                    </a:ext>
                  </a:extLst>
                </a:gridCol>
              </a:tblGrid>
              <a:tr h="1325563">
                <a:tc>
                  <a:txBody>
                    <a:bodyPr/>
                    <a:lstStyle/>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Hospitalizations</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physician visits</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prescription drugs </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post-acute care</a:t>
                      </a:r>
                    </a:p>
                  </a:txBody>
                  <a:tcPr>
                    <a:noFill/>
                  </a:tcPr>
                </a:tc>
                <a:tc>
                  <a:txBody>
                    <a:bodyPr/>
                    <a:lstStyle/>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skilled nursing facility care </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home health care</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hospice care, and </a:t>
                      </a:r>
                    </a:p>
                    <a:p>
                      <a:pPr marL="742950" lvl="1" indent="-285750" algn="just">
                        <a:lnSpc>
                          <a:spcPct val="100000"/>
                        </a:lnSpc>
                        <a:spcBef>
                          <a:spcPts val="0"/>
                        </a:spcBef>
                        <a:buFont typeface="Arial" panose="020B0604020202020204" pitchFamily="34" charset="0"/>
                        <a:buChar char="•"/>
                      </a:pPr>
                      <a:r>
                        <a:rPr lang="en-US" sz="2000" b="0" kern="1200" dirty="0">
                          <a:solidFill>
                            <a:schemeClr val="bg1"/>
                          </a:solidFill>
                          <a:latin typeface="Lato Regular"/>
                          <a:ea typeface="+mn-ea"/>
                          <a:cs typeface="Lato Regular"/>
                        </a:rPr>
                        <a:t>preventive services. </a:t>
                      </a:r>
                    </a:p>
                  </a:txBody>
                  <a:tcPr>
                    <a:noFill/>
                  </a:tcPr>
                </a:tc>
                <a:extLst>
                  <a:ext uri="{0D108BD9-81ED-4DB2-BD59-A6C34878D82A}">
                    <a16:rowId xmlns:a16="http://schemas.microsoft.com/office/drawing/2014/main" val="2001897832"/>
                  </a:ext>
                </a:extLst>
              </a:tr>
            </a:tbl>
          </a:graphicData>
        </a:graphic>
      </p:graphicFrame>
    </p:spTree>
    <p:extLst>
      <p:ext uri="{BB962C8B-B14F-4D97-AF65-F5344CB8AC3E}">
        <p14:creationId xmlns:p14="http://schemas.microsoft.com/office/powerpoint/2010/main" val="5294764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2939" y="866776"/>
            <a:ext cx="10906124" cy="5514974"/>
          </a:xfrm>
          <a:prstGeom prst="rect">
            <a:avLst/>
          </a:prstGeom>
          <a:blipFill>
            <a:blip r:embed="rId2" cstate="print"/>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1709277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0AE0D07-C52E-456F-A6A9-7470DDB2166A}"/>
              </a:ext>
            </a:extLst>
          </p:cNvPr>
          <p:cNvSpPr/>
          <p:nvPr/>
        </p:nvSpPr>
        <p:spPr>
          <a:xfrm>
            <a:off x="342836" y="1045918"/>
            <a:ext cx="11506337" cy="5514851"/>
          </a:xfrm>
          <a:prstGeom prst="rect">
            <a:avLst/>
          </a:prstGeom>
          <a:blipFill>
            <a:blip r:embed="rId2" cstate="print"/>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2430297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53F6-2A3C-490E-9FD1-FA987A7E5364}"/>
              </a:ext>
            </a:extLst>
          </p:cNvPr>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Zantac</a:t>
            </a:r>
          </a:p>
        </p:txBody>
      </p:sp>
    </p:spTree>
    <p:extLst>
      <p:ext uri="{BB962C8B-B14F-4D97-AF65-F5344CB8AC3E}">
        <p14:creationId xmlns:p14="http://schemas.microsoft.com/office/powerpoint/2010/main" val="38911614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2757F7-8420-46F2-8961-8AE48D688B60}"/>
              </a:ext>
            </a:extLst>
          </p:cNvPr>
          <p:cNvSpPr>
            <a:spLocks noGrp="1"/>
          </p:cNvSpPr>
          <p:nvPr>
            <p:ph type="sldNum" sz="quarter" idx="12"/>
          </p:nvPr>
        </p:nvSpPr>
        <p:spPr>
          <a:xfrm>
            <a:off x="9220200" y="6337300"/>
            <a:ext cx="2743200" cy="365125"/>
          </a:xfrm>
        </p:spPr>
        <p:txBody>
          <a:bodyPr/>
          <a:lstStyle/>
          <a:p>
            <a:fld id="{B8C23C5E-8447-44FF-B8AD-5D24CCBEF0C1}" type="slidenum">
              <a:rPr lang="en-US" smtClean="0"/>
              <a:t>93</a:t>
            </a:fld>
            <a:endParaRPr lang="en-US"/>
          </a:p>
        </p:txBody>
      </p:sp>
      <p:sp>
        <p:nvSpPr>
          <p:cNvPr id="5" name="Title 1">
            <a:extLst>
              <a:ext uri="{FF2B5EF4-FFF2-40B4-BE49-F238E27FC236}">
                <a16:creationId xmlns:a16="http://schemas.microsoft.com/office/drawing/2014/main" id="{584BFC13-5718-4018-B0BB-43EAF7EB99F0}"/>
              </a:ext>
            </a:extLst>
          </p:cNvPr>
          <p:cNvSpPr txBox="1">
            <a:spLocks/>
          </p:cNvSpPr>
          <p:nvPr/>
        </p:nvSpPr>
        <p:spPr>
          <a:xfrm>
            <a:off x="838200" y="43279"/>
            <a:ext cx="10515600" cy="6608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solidFill>
                  <a:schemeClr val="bg1"/>
                </a:solidFill>
                <a:latin typeface="Times New Roman" panose="02020603050405020304" pitchFamily="18" charset="0"/>
                <a:cs typeface="Times New Roman" panose="02020603050405020304" pitchFamily="18" charset="0"/>
              </a:rPr>
              <a:t>Preliminary Analysis</a:t>
            </a:r>
          </a:p>
        </p:txBody>
      </p:sp>
      <p:sp>
        <p:nvSpPr>
          <p:cNvPr id="6" name="Title 1">
            <a:extLst>
              <a:ext uri="{FF2B5EF4-FFF2-40B4-BE49-F238E27FC236}">
                <a16:creationId xmlns:a16="http://schemas.microsoft.com/office/drawing/2014/main" id="{C437480E-0063-40EB-8775-90087F9FFD72}"/>
              </a:ext>
            </a:extLst>
          </p:cNvPr>
          <p:cNvSpPr txBox="1">
            <a:spLocks/>
          </p:cNvSpPr>
          <p:nvPr/>
        </p:nvSpPr>
        <p:spPr>
          <a:xfrm>
            <a:off x="838200" y="747601"/>
            <a:ext cx="10515600" cy="549053"/>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400" dirty="0">
                <a:solidFill>
                  <a:schemeClr val="bg1"/>
                </a:solidFill>
                <a:latin typeface="Times New Roman" panose="02020603050405020304" pitchFamily="18" charset="0"/>
                <a:cs typeface="Times New Roman" panose="02020603050405020304" pitchFamily="18" charset="0"/>
              </a:rPr>
              <a:t>Zantac</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ABEF222-C07A-4095-810B-1CE0584917E1}"/>
              </a:ext>
            </a:extLst>
          </p:cNvPr>
          <p:cNvSpPr/>
          <p:nvPr/>
        </p:nvSpPr>
        <p:spPr>
          <a:xfrm>
            <a:off x="5021803" y="2993277"/>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2155ED-9AD6-4F5A-B5E7-571DDF045D28}"/>
              </a:ext>
            </a:extLst>
          </p:cNvPr>
          <p:cNvSpPr/>
          <p:nvPr/>
        </p:nvSpPr>
        <p:spPr>
          <a:xfrm>
            <a:off x="5021803" y="3375741"/>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45513E-0C98-4F92-80E0-92A4A45F4051}"/>
              </a:ext>
            </a:extLst>
          </p:cNvPr>
          <p:cNvSpPr/>
          <p:nvPr/>
        </p:nvSpPr>
        <p:spPr>
          <a:xfrm>
            <a:off x="5021803" y="3729731"/>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68535E-6900-40D4-B659-2FCB1AD9BF63}"/>
              </a:ext>
            </a:extLst>
          </p:cNvPr>
          <p:cNvSpPr/>
          <p:nvPr/>
        </p:nvSpPr>
        <p:spPr>
          <a:xfrm>
            <a:off x="4971469" y="4112195"/>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5C4BAD-D4CA-4CE8-8634-038B206FAA35}"/>
              </a:ext>
            </a:extLst>
          </p:cNvPr>
          <p:cNvSpPr/>
          <p:nvPr/>
        </p:nvSpPr>
        <p:spPr>
          <a:xfrm>
            <a:off x="5753043" y="4479527"/>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34409-ADF7-4BFB-859A-9A2CF179B8B3}"/>
              </a:ext>
            </a:extLst>
          </p:cNvPr>
          <p:cNvSpPr/>
          <p:nvPr/>
        </p:nvSpPr>
        <p:spPr>
          <a:xfrm>
            <a:off x="5855311" y="4777304"/>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71A771-E146-4965-9E96-9D38F645873A}"/>
              </a:ext>
            </a:extLst>
          </p:cNvPr>
          <p:cNvSpPr/>
          <p:nvPr/>
        </p:nvSpPr>
        <p:spPr>
          <a:xfrm>
            <a:off x="6977836" y="4737900"/>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3930EB-F202-4A4B-AFC0-ABDF8ECB2D8C}"/>
              </a:ext>
            </a:extLst>
          </p:cNvPr>
          <p:cNvSpPr/>
          <p:nvPr/>
        </p:nvSpPr>
        <p:spPr>
          <a:xfrm>
            <a:off x="9494533" y="4779844"/>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23E949-1137-4CF1-A6F9-565A7A0CF966}"/>
              </a:ext>
            </a:extLst>
          </p:cNvPr>
          <p:cNvSpPr/>
          <p:nvPr/>
        </p:nvSpPr>
        <p:spPr>
          <a:xfrm>
            <a:off x="4971469" y="5181194"/>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7E0596-A68E-4E38-A075-4058BBDAA21E}"/>
              </a:ext>
            </a:extLst>
          </p:cNvPr>
          <p:cNvSpPr/>
          <p:nvPr/>
        </p:nvSpPr>
        <p:spPr>
          <a:xfrm>
            <a:off x="5021802" y="5926641"/>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B99C88-CDA5-4B83-AD16-54BAD4090FED}"/>
              </a:ext>
            </a:extLst>
          </p:cNvPr>
          <p:cNvSpPr/>
          <p:nvPr/>
        </p:nvSpPr>
        <p:spPr>
          <a:xfrm>
            <a:off x="5021801" y="6309105"/>
            <a:ext cx="481375" cy="169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1468DAE-6692-4F37-A032-A97971F89A95}"/>
              </a:ext>
            </a:extLst>
          </p:cNvPr>
          <p:cNvPicPr>
            <a:picLocks noChangeAspect="1"/>
          </p:cNvPicPr>
          <p:nvPr/>
        </p:nvPicPr>
        <p:blipFill>
          <a:blip r:embed="rId2"/>
          <a:stretch>
            <a:fillRect/>
          </a:stretch>
        </p:blipFill>
        <p:spPr>
          <a:xfrm>
            <a:off x="89587" y="1394618"/>
            <a:ext cx="7821038" cy="593387"/>
          </a:xfrm>
          <a:prstGeom prst="rect">
            <a:avLst/>
          </a:prstGeom>
        </p:spPr>
      </p:pic>
      <p:pic>
        <p:nvPicPr>
          <p:cNvPr id="22" name="Picture 21">
            <a:extLst>
              <a:ext uri="{FF2B5EF4-FFF2-40B4-BE49-F238E27FC236}">
                <a16:creationId xmlns:a16="http://schemas.microsoft.com/office/drawing/2014/main" id="{D8D7D8D8-A81F-4A82-A47E-9EA2FFE5EE91}"/>
              </a:ext>
            </a:extLst>
          </p:cNvPr>
          <p:cNvPicPr>
            <a:picLocks noChangeAspect="1"/>
          </p:cNvPicPr>
          <p:nvPr/>
        </p:nvPicPr>
        <p:blipFill>
          <a:blip r:embed="rId3"/>
          <a:stretch>
            <a:fillRect/>
          </a:stretch>
        </p:blipFill>
        <p:spPr>
          <a:xfrm>
            <a:off x="89587" y="2031471"/>
            <a:ext cx="12012822" cy="4362321"/>
          </a:xfrm>
          <a:prstGeom prst="rect">
            <a:avLst/>
          </a:prstGeom>
        </p:spPr>
      </p:pic>
      <p:pic>
        <p:nvPicPr>
          <p:cNvPr id="23" name="Picture 22">
            <a:extLst>
              <a:ext uri="{FF2B5EF4-FFF2-40B4-BE49-F238E27FC236}">
                <a16:creationId xmlns:a16="http://schemas.microsoft.com/office/drawing/2014/main" id="{AE2891B8-9D4F-4A80-A60E-162E93517294}"/>
              </a:ext>
            </a:extLst>
          </p:cNvPr>
          <p:cNvPicPr>
            <a:picLocks noChangeAspect="1"/>
          </p:cNvPicPr>
          <p:nvPr/>
        </p:nvPicPr>
        <p:blipFill>
          <a:blip r:embed="rId4"/>
          <a:stretch>
            <a:fillRect/>
          </a:stretch>
        </p:blipFill>
        <p:spPr>
          <a:xfrm>
            <a:off x="10886094" y="1394618"/>
            <a:ext cx="1216315" cy="583050"/>
          </a:xfrm>
          <a:prstGeom prst="rect">
            <a:avLst/>
          </a:prstGeom>
        </p:spPr>
      </p:pic>
    </p:spTree>
    <p:extLst>
      <p:ext uri="{BB962C8B-B14F-4D97-AF65-F5344CB8AC3E}">
        <p14:creationId xmlns:p14="http://schemas.microsoft.com/office/powerpoint/2010/main" val="3937366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53F6-2A3C-490E-9FD1-FA987A7E5364}"/>
              </a:ext>
            </a:extLst>
          </p:cNvPr>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Valsartan</a:t>
            </a:r>
          </a:p>
        </p:txBody>
      </p:sp>
    </p:spTree>
    <p:extLst>
      <p:ext uri="{BB962C8B-B14F-4D97-AF65-F5344CB8AC3E}">
        <p14:creationId xmlns:p14="http://schemas.microsoft.com/office/powerpoint/2010/main" val="2194402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5713-60E2-47D6-9EC2-E7B7A0ED1BA6}"/>
              </a:ext>
            </a:extLst>
          </p:cNvPr>
          <p:cNvSpPr/>
          <p:nvPr/>
        </p:nvSpPr>
        <p:spPr>
          <a:xfrm>
            <a:off x="6" y="237399"/>
            <a:ext cx="12191999" cy="646331"/>
          </a:xfrm>
          <a:prstGeom prst="rect">
            <a:avLst/>
          </a:prstGeom>
        </p:spPr>
        <p:txBody>
          <a:bodyPr wrap="square">
            <a:spAutoFit/>
          </a:bodyPr>
          <a:lstStyle/>
          <a:p>
            <a:pPr algn="ctr"/>
            <a:r>
              <a:rPr lang="en-US" sz="36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Valsartan</a:t>
            </a: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by State Map</a:t>
            </a:r>
          </a:p>
        </p:txBody>
      </p:sp>
      <p:pic>
        <p:nvPicPr>
          <p:cNvPr id="6" name="Picture 5" descr="A close up of a map&#10;&#10;Description generated with high confidence">
            <a:extLst>
              <a:ext uri="{FF2B5EF4-FFF2-40B4-BE49-F238E27FC236}">
                <a16:creationId xmlns:a16="http://schemas.microsoft.com/office/drawing/2014/main" id="{E8DB7E69-9749-43B4-9178-0284A5C52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708" y="1101377"/>
            <a:ext cx="9802593" cy="5010849"/>
          </a:xfrm>
          <a:prstGeom prst="rect">
            <a:avLst/>
          </a:prstGeom>
        </p:spPr>
      </p:pic>
    </p:spTree>
    <p:extLst>
      <p:ext uri="{BB962C8B-B14F-4D97-AF65-F5344CB8AC3E}">
        <p14:creationId xmlns:p14="http://schemas.microsoft.com/office/powerpoint/2010/main" val="36823029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5713-60E2-47D6-9EC2-E7B7A0ED1BA6}"/>
              </a:ext>
            </a:extLst>
          </p:cNvPr>
          <p:cNvSpPr/>
          <p:nvPr/>
        </p:nvSpPr>
        <p:spPr>
          <a:xfrm>
            <a:off x="6" y="237399"/>
            <a:ext cx="12191999" cy="646331"/>
          </a:xfrm>
          <a:prstGeom prst="rect">
            <a:avLst/>
          </a:prstGeom>
        </p:spPr>
        <p:txBody>
          <a:bodyPr wrap="square">
            <a:spAutoFit/>
          </a:bodyPr>
          <a:lstStyle/>
          <a:p>
            <a:pPr algn="ctr"/>
            <a:r>
              <a:rPr lang="en-US" sz="36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Valsartan </a:t>
            </a: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Member Address </a:t>
            </a:r>
          </a:p>
        </p:txBody>
      </p:sp>
      <p:pic>
        <p:nvPicPr>
          <p:cNvPr id="8" name="Picture 7" descr="A close up of a map&#10;&#10;Description generated with high confidence">
            <a:extLst>
              <a:ext uri="{FF2B5EF4-FFF2-40B4-BE49-F238E27FC236}">
                <a16:creationId xmlns:a16="http://schemas.microsoft.com/office/drawing/2014/main" id="{F76F47A4-EF77-4154-815F-332C6C3C4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34" y="1031733"/>
            <a:ext cx="8982743" cy="5411076"/>
          </a:xfrm>
          <a:prstGeom prst="rect">
            <a:avLst/>
          </a:prstGeom>
        </p:spPr>
      </p:pic>
    </p:spTree>
    <p:extLst>
      <p:ext uri="{BB962C8B-B14F-4D97-AF65-F5344CB8AC3E}">
        <p14:creationId xmlns:p14="http://schemas.microsoft.com/office/powerpoint/2010/main" val="3421846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5713-60E2-47D6-9EC2-E7B7A0ED1BA6}"/>
              </a:ext>
            </a:extLst>
          </p:cNvPr>
          <p:cNvSpPr/>
          <p:nvPr/>
        </p:nvSpPr>
        <p:spPr>
          <a:xfrm>
            <a:off x="6" y="237399"/>
            <a:ext cx="12191999" cy="646331"/>
          </a:xfrm>
          <a:prstGeom prst="rect">
            <a:avLst/>
          </a:prstGeom>
        </p:spPr>
        <p:txBody>
          <a:bodyPr wrap="square">
            <a:spAutoFit/>
          </a:bodyPr>
          <a:lstStyle/>
          <a:p>
            <a:pPr algn="ctr"/>
            <a:r>
              <a:rPr lang="en-US" sz="36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Valsartan </a:t>
            </a: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Member Address NJ Only</a:t>
            </a:r>
          </a:p>
        </p:txBody>
      </p:sp>
      <p:pic>
        <p:nvPicPr>
          <p:cNvPr id="5" name="Picture 4" descr="A close up of a map&#10;&#10;Description generated with very high confidence">
            <a:extLst>
              <a:ext uri="{FF2B5EF4-FFF2-40B4-BE49-F238E27FC236}">
                <a16:creationId xmlns:a16="http://schemas.microsoft.com/office/drawing/2014/main" id="{12C9588B-6300-40F0-AD8B-D3294C9C8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086" y="1026517"/>
            <a:ext cx="9829839" cy="5555995"/>
          </a:xfrm>
          <a:prstGeom prst="rect">
            <a:avLst/>
          </a:prstGeom>
        </p:spPr>
      </p:pic>
    </p:spTree>
    <p:extLst>
      <p:ext uri="{BB962C8B-B14F-4D97-AF65-F5344CB8AC3E}">
        <p14:creationId xmlns:p14="http://schemas.microsoft.com/office/powerpoint/2010/main" val="23229517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53F6-2A3C-490E-9FD1-FA987A7E5364}"/>
              </a:ext>
            </a:extLst>
          </p:cNvPr>
          <p:cNvSpPr txBox="1">
            <a:spLocks/>
          </p:cNvSpPr>
          <p:nvPr/>
        </p:nvSpPr>
        <p:spPr>
          <a:xfrm>
            <a:off x="589085" y="2560318"/>
            <a:ext cx="10764715" cy="1965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72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Insulin</a:t>
            </a:r>
          </a:p>
        </p:txBody>
      </p:sp>
    </p:spTree>
    <p:extLst>
      <p:ext uri="{BB962C8B-B14F-4D97-AF65-F5344CB8AC3E}">
        <p14:creationId xmlns:p14="http://schemas.microsoft.com/office/powerpoint/2010/main" val="15482792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65713-60E2-47D6-9EC2-E7B7A0ED1BA6}"/>
              </a:ext>
            </a:extLst>
          </p:cNvPr>
          <p:cNvSpPr/>
          <p:nvPr/>
        </p:nvSpPr>
        <p:spPr>
          <a:xfrm>
            <a:off x="6" y="237399"/>
            <a:ext cx="12191999" cy="646331"/>
          </a:xfrm>
          <a:prstGeom prst="rect">
            <a:avLst/>
          </a:prstGeom>
        </p:spPr>
        <p:txBody>
          <a:bodyPr wrap="square">
            <a:spAutoFit/>
          </a:bodyPr>
          <a:lstStyle/>
          <a:p>
            <a:pPr algn="ctr"/>
            <a:r>
              <a:rPr lang="en-US" sz="3600" b="1" dirty="0">
                <a:solidFill>
                  <a:srgbClr val="42B4E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Insulin </a:t>
            </a:r>
            <a:r>
              <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by Quarter</a:t>
            </a:r>
          </a:p>
        </p:txBody>
      </p:sp>
      <p:pic>
        <p:nvPicPr>
          <p:cNvPr id="4" name="Picture 3" descr="A close up of a map&#10;&#10;Description generated with very high confidence">
            <a:extLst>
              <a:ext uri="{FF2B5EF4-FFF2-40B4-BE49-F238E27FC236}">
                <a16:creationId xmlns:a16="http://schemas.microsoft.com/office/drawing/2014/main" id="{8AFBE556-0EFE-4946-BB98-E37A16380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293"/>
            <a:ext cx="12192000" cy="4801614"/>
          </a:xfrm>
          <a:prstGeom prst="rect">
            <a:avLst/>
          </a:prstGeom>
        </p:spPr>
      </p:pic>
    </p:spTree>
    <p:extLst>
      <p:ext uri="{BB962C8B-B14F-4D97-AF65-F5344CB8AC3E}">
        <p14:creationId xmlns:p14="http://schemas.microsoft.com/office/powerpoint/2010/main" val="23040581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41384</TotalTime>
  <Words>5114</Words>
  <Application>Microsoft Office PowerPoint</Application>
  <PresentationFormat>Widescreen</PresentationFormat>
  <Paragraphs>534</Paragraphs>
  <Slides>108</Slides>
  <Notes>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108</vt:i4>
      </vt:variant>
    </vt:vector>
  </HeadingPairs>
  <TitlesOfParts>
    <vt:vector size="123" baseType="lpstr">
      <vt:lpstr>Arial</vt:lpstr>
      <vt:lpstr>Calibri</vt:lpstr>
      <vt:lpstr>Calibri Light</vt:lpstr>
      <vt:lpstr>Franklin Gothic Book</vt:lpstr>
      <vt:lpstr>Freight Disp Black</vt:lpstr>
      <vt:lpstr>FreightDisp Pro Black</vt:lpstr>
      <vt:lpstr>Kalinga</vt:lpstr>
      <vt:lpstr>Lato</vt:lpstr>
      <vt:lpstr>Lato Regular</vt:lpstr>
      <vt:lpstr>LTUnivers</vt:lpstr>
      <vt:lpstr>Raleway</vt:lpstr>
      <vt:lpstr>Symbol</vt:lpstr>
      <vt:lpstr>Times New Roman</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MSPA Claims 1, LLC v. Tenet Fl. (11th Circuit 2019) - March 2019</vt:lpstr>
      <vt:lpstr>PowerPoint Presentation</vt:lpstr>
      <vt:lpstr>MSP Recovery v. Ace American Ins. Co.  (11th Circuit 2020) September 2020</vt:lpstr>
      <vt:lpstr>MSP Recovery v. Ace American Ins. Co.  (11th Circuit 2020) September 2020</vt:lpstr>
      <vt:lpstr>MSP Recovery v. Ace American Ins. Co.  (11th Circuit 2020) September 2020</vt:lpstr>
      <vt:lpstr>PowerPoint Presentation</vt:lpstr>
      <vt:lpstr>PowerPoint Presentation</vt:lpstr>
      <vt:lpstr>CMS’s View of the problem – Proposed New Rule (February 2020)</vt:lpstr>
      <vt:lpstr>Paid v. Billed</vt:lpstr>
      <vt:lpstr>Paid v. Billed</vt:lpstr>
      <vt:lpstr>Paid v. Billed</vt:lpstr>
      <vt:lpstr>Paid v. Billed</vt:lpstr>
      <vt:lpstr>Paid v. Billed – Courts Agree</vt:lpstr>
      <vt:lpstr>Paid v. Billed</vt:lpstr>
      <vt:lpstr>Paid v. Billed</vt:lpstr>
      <vt:lpstr>Paid v. Billed</vt:lpstr>
      <vt:lpstr>PowerPoint Presentation</vt:lpstr>
      <vt:lpstr>MSP Recovery – Client Roster</vt:lpstr>
      <vt:lpstr>MSP Recovery – Assigned Claims</vt:lpstr>
      <vt:lpstr>PowerPoint Presentation</vt:lpstr>
      <vt:lpstr>My Ability</vt:lpstr>
      <vt:lpstr>My Ability (Sample)</vt:lpstr>
      <vt:lpstr>Traffic Crash Reports</vt:lpstr>
      <vt:lpstr>Traffic Crash Reports (Sample)</vt:lpstr>
      <vt:lpstr>PowerPoint Presentation</vt:lpstr>
      <vt:lpstr>PowerPoint Presentation</vt:lpstr>
      <vt:lpstr>Primary Payers Report  Through Different Entities. </vt:lpstr>
      <vt:lpstr>Dairyland</vt:lpstr>
      <vt:lpstr>Dairyland – Reports as Sentry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like people are addicted… .”</vt:lpstr>
      <vt:lpstr>PowerPoint Presentation</vt:lpstr>
      <vt:lpstr>PowerPoint Presentation</vt:lpstr>
      <vt:lpstr>Opioid Dispensing:   By Large Pharmacy Groups and Types of Opioids </vt:lpstr>
      <vt:lpstr>PowerPoint Presentation</vt:lpstr>
      <vt:lpstr>Some Examples of MSP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Security</vt:lpstr>
      <vt:lpstr>MSP Recovery HIPAA Team</vt:lpstr>
      <vt:lpstr>PowerPoint Presentation</vt:lpstr>
      <vt:lpstr>Security Robust &amp; Extensive</vt:lpstr>
      <vt:lpstr>PowerPoint Presentation</vt:lpstr>
      <vt:lpstr>Extensive Auditing</vt:lpstr>
      <vt:lpstr>Preventative Controls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for Leave to Amend</dc:title>
  <dc:creator>Frank Quesada</dc:creator>
  <cp:lastModifiedBy>Frank Quesada</cp:lastModifiedBy>
  <cp:revision>1057</cp:revision>
  <cp:lastPrinted>2019-06-05T15:13:36Z</cp:lastPrinted>
  <dcterms:created xsi:type="dcterms:W3CDTF">2016-02-22T18:33:32Z</dcterms:created>
  <dcterms:modified xsi:type="dcterms:W3CDTF">2021-02-02T14:28:11Z</dcterms:modified>
</cp:coreProperties>
</file>